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7"/>
  </p:notesMasterIdLst>
  <p:sldIdLst>
    <p:sldId id="256" r:id="rId3"/>
    <p:sldId id="257" r:id="rId4"/>
    <p:sldId id="258" r:id="rId5"/>
    <p:sldId id="259" r:id="rId6"/>
    <p:sldId id="260" r:id="rId7"/>
    <p:sldId id="261" r:id="rId8"/>
    <p:sldId id="262" r:id="rId9"/>
    <p:sldId id="269"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0BB"/>
    <a:srgbClr val="004E78"/>
    <a:srgbClr val="7C6890"/>
    <a:srgbClr val="404040"/>
    <a:srgbClr val="5A5377"/>
    <a:srgbClr val="A9A9A9"/>
    <a:srgbClr val="E57D3C"/>
    <a:srgbClr val="4497CB"/>
    <a:srgbClr val="DBC554"/>
    <a:srgbClr val="9B4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9"/>
    <p:restoredTop sz="81683" autoAdjust="0"/>
  </p:normalViewPr>
  <p:slideViewPr>
    <p:cSldViewPr snapToGrid="0" snapToObjects="1">
      <p:cViewPr varScale="1">
        <p:scale>
          <a:sx n="103" d="100"/>
          <a:sy n="103" d="100"/>
        </p:scale>
        <p:origin x="1170" y="102"/>
      </p:cViewPr>
      <p:guideLst>
        <p:guide orient="horz" pos="480"/>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8B747-69CE-EA46-820E-8DDCB508BC0A}"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98E2-7F10-8940-97E1-496F977C6CCE}" type="slidenum">
              <a:rPr lang="en-US" smtClean="0"/>
              <a:t>‹#›</a:t>
            </a:fld>
            <a:endParaRPr lang="en-US"/>
          </a:p>
        </p:txBody>
      </p:sp>
    </p:spTree>
    <p:extLst>
      <p:ext uri="{BB962C8B-B14F-4D97-AF65-F5344CB8AC3E}">
        <p14:creationId xmlns:p14="http://schemas.microsoft.com/office/powerpoint/2010/main" val="299690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2</a:t>
            </a:fld>
            <a:endParaRPr lang="en-US"/>
          </a:p>
        </p:txBody>
      </p:sp>
    </p:spTree>
    <p:extLst>
      <p:ext uri="{BB962C8B-B14F-4D97-AF65-F5344CB8AC3E}">
        <p14:creationId xmlns:p14="http://schemas.microsoft.com/office/powerpoint/2010/main" val="174537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7</a:t>
            </a:fld>
            <a:endParaRPr lang="en-US"/>
          </a:p>
        </p:txBody>
      </p:sp>
    </p:spTree>
    <p:extLst>
      <p:ext uri="{BB962C8B-B14F-4D97-AF65-F5344CB8AC3E}">
        <p14:creationId xmlns:p14="http://schemas.microsoft.com/office/powerpoint/2010/main" val="225852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8</a:t>
            </a:fld>
            <a:endParaRPr lang="en-US"/>
          </a:p>
        </p:txBody>
      </p:sp>
    </p:spTree>
    <p:extLst>
      <p:ext uri="{BB962C8B-B14F-4D97-AF65-F5344CB8AC3E}">
        <p14:creationId xmlns:p14="http://schemas.microsoft.com/office/powerpoint/2010/main" val="35580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9</a:t>
            </a:fld>
            <a:endParaRPr lang="en-US"/>
          </a:p>
        </p:txBody>
      </p:sp>
    </p:spTree>
    <p:extLst>
      <p:ext uri="{BB962C8B-B14F-4D97-AF65-F5344CB8AC3E}">
        <p14:creationId xmlns:p14="http://schemas.microsoft.com/office/powerpoint/2010/main" val="184447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10</a:t>
            </a:fld>
            <a:endParaRPr lang="en-US"/>
          </a:p>
        </p:txBody>
      </p:sp>
    </p:spTree>
    <p:extLst>
      <p:ext uri="{BB962C8B-B14F-4D97-AF65-F5344CB8AC3E}">
        <p14:creationId xmlns:p14="http://schemas.microsoft.com/office/powerpoint/2010/main" val="420513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11</a:t>
            </a:fld>
            <a:endParaRPr lang="en-US"/>
          </a:p>
        </p:txBody>
      </p:sp>
    </p:spTree>
    <p:extLst>
      <p:ext uri="{BB962C8B-B14F-4D97-AF65-F5344CB8AC3E}">
        <p14:creationId xmlns:p14="http://schemas.microsoft.com/office/powerpoint/2010/main" val="5194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98E2-7F10-8940-97E1-496F977C6CCE}" type="slidenum">
              <a:rPr lang="en-US" smtClean="0"/>
              <a:t>13</a:t>
            </a:fld>
            <a:endParaRPr lang="en-US"/>
          </a:p>
        </p:txBody>
      </p:sp>
    </p:spTree>
    <p:extLst>
      <p:ext uri="{BB962C8B-B14F-4D97-AF65-F5344CB8AC3E}">
        <p14:creationId xmlns:p14="http://schemas.microsoft.com/office/powerpoint/2010/main" val="348379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A051-0BBB-BC41-86E9-91110213D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30EC27-CB0D-C548-9A9F-2610B24C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D2CF6-3C3E-3C48-A8DD-18D36B765430}"/>
              </a:ext>
            </a:extLst>
          </p:cNvPr>
          <p:cNvSpPr>
            <a:spLocks noGrp="1"/>
          </p:cNvSpPr>
          <p:nvPr>
            <p:ph type="dt" sz="half" idx="10"/>
          </p:nvPr>
        </p:nvSpPr>
        <p:spPr>
          <a:xfrm>
            <a:off x="838200" y="6356350"/>
            <a:ext cx="2743200" cy="365125"/>
          </a:xfrm>
          <a:prstGeom prst="rect">
            <a:avLst/>
          </a:prstGeom>
        </p:spPr>
        <p:txBody>
          <a:bodyPr/>
          <a:lstStyle/>
          <a:p>
            <a:fld id="{EEAC607F-1747-CF46-826F-886E3E21A8A8}" type="datetimeFigureOut">
              <a:rPr lang="en-US" smtClean="0"/>
              <a:t>5/7/2019</a:t>
            </a:fld>
            <a:endParaRPr lang="en-US"/>
          </a:p>
        </p:txBody>
      </p:sp>
      <p:sp>
        <p:nvSpPr>
          <p:cNvPr id="5" name="Footer Placeholder 4">
            <a:extLst>
              <a:ext uri="{FF2B5EF4-FFF2-40B4-BE49-F238E27FC236}">
                <a16:creationId xmlns:a16="http://schemas.microsoft.com/office/drawing/2014/main" id="{F7D9D210-0ED4-0F48-AAC8-B06D1EE06DF1}"/>
              </a:ext>
            </a:extLst>
          </p:cNvPr>
          <p:cNvSpPr>
            <a:spLocks noGrp="1"/>
          </p:cNvSpPr>
          <p:nvPr>
            <p:ph type="ftr" sz="quarter" idx="11"/>
          </p:nvPr>
        </p:nvSpPr>
        <p:spPr>
          <a:xfrm>
            <a:off x="8382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FC4F80-9C98-DF44-8AE7-6D2642B32C6A}"/>
              </a:ext>
            </a:extLst>
          </p:cNvPr>
          <p:cNvSpPr>
            <a:spLocks noGrp="1"/>
          </p:cNvSpPr>
          <p:nvPr>
            <p:ph type="sldNum" sz="quarter" idx="12"/>
          </p:nvPr>
        </p:nvSpPr>
        <p:spPr/>
        <p:txBody>
          <a:bodyPr/>
          <a:lstStyle/>
          <a:p>
            <a:fld id="{677322AD-F261-764E-A3DB-54506353CD28}" type="slidenum">
              <a:rPr lang="en-US" smtClean="0"/>
              <a:t>‹#›</a:t>
            </a:fld>
            <a:endParaRPr lang="en-US"/>
          </a:p>
        </p:txBody>
      </p:sp>
    </p:spTree>
    <p:extLst>
      <p:ext uri="{BB962C8B-B14F-4D97-AF65-F5344CB8AC3E}">
        <p14:creationId xmlns:p14="http://schemas.microsoft.com/office/powerpoint/2010/main" val="5795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2C4E-22C0-7F4E-91E7-B5DCD8D5A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6301F6-20E5-9F45-9EC3-B7EC7F157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5E8AF-FC61-A640-9FBF-C18FF110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E445-8CC1-5047-8721-4F7CD8ED4FB0}"/>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6" name="Footer Placeholder 5">
            <a:extLst>
              <a:ext uri="{FF2B5EF4-FFF2-40B4-BE49-F238E27FC236}">
                <a16:creationId xmlns:a16="http://schemas.microsoft.com/office/drawing/2014/main" id="{B214D223-DC1E-EA4E-A87D-3FD899B72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BE4DB-DA3F-6248-8239-F550DD069071}"/>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113886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BE53-4087-FF4C-A794-FD715941B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334EAD-F33B-714A-AED8-9406348E3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46C42-8770-2A45-A81E-D1DF67DF8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279C1-7315-8749-A085-1086C97BB13C}"/>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6" name="Footer Placeholder 5">
            <a:extLst>
              <a:ext uri="{FF2B5EF4-FFF2-40B4-BE49-F238E27FC236}">
                <a16:creationId xmlns:a16="http://schemas.microsoft.com/office/drawing/2014/main" id="{2820E2D5-3E76-9549-A60B-C27B58983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7C5A4-FA6C-2B4A-98FF-4BB8144A74D3}"/>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34532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5A13-678A-7B49-BB81-327FCBAE2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A8E19-5B5B-0247-89E7-5A40117CF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C5ED9-A7A8-7C4D-81FF-6B6E25F7800D}"/>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DFDED603-C6B7-A442-9F99-9CAF9509A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6DCBD-8058-DA4E-900E-2B919AC36833}"/>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128415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4FF4B-3522-1D4F-8B23-B64E4D6B94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0FD57B-FE79-B448-A119-92E4B5E97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69BD3-97CC-574A-BAC9-9E8F1FC64D46}"/>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7988DCE9-663D-AF4F-9D1D-B4009F9DA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FCCD6-F030-6141-A944-5BB9A3F6AE35}"/>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235284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EEEC-7276-9E43-B202-E183381A0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CC7F1-D85F-404E-9866-9B95689B3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840C0-E21D-694D-BC27-A1B46D6BC73C}"/>
              </a:ext>
            </a:extLst>
          </p:cNvPr>
          <p:cNvSpPr>
            <a:spLocks noGrp="1"/>
          </p:cNvSpPr>
          <p:nvPr>
            <p:ph type="dt" sz="half" idx="10"/>
          </p:nvPr>
        </p:nvSpPr>
        <p:spPr>
          <a:xfrm>
            <a:off x="838200" y="6356350"/>
            <a:ext cx="2743200" cy="365125"/>
          </a:xfrm>
          <a:prstGeom prst="rect">
            <a:avLst/>
          </a:prstGeom>
        </p:spPr>
        <p:txBody>
          <a:bodyPr/>
          <a:lstStyle/>
          <a:p>
            <a:fld id="{EEAC607F-1747-CF46-826F-886E3E21A8A8}" type="datetimeFigureOut">
              <a:rPr lang="en-US" smtClean="0"/>
              <a:t>5/7/2019</a:t>
            </a:fld>
            <a:endParaRPr lang="en-US"/>
          </a:p>
        </p:txBody>
      </p:sp>
      <p:sp>
        <p:nvSpPr>
          <p:cNvPr id="5" name="Footer Placeholder 4">
            <a:extLst>
              <a:ext uri="{FF2B5EF4-FFF2-40B4-BE49-F238E27FC236}">
                <a16:creationId xmlns:a16="http://schemas.microsoft.com/office/drawing/2014/main" id="{E4579125-12C3-1F47-A5FD-A7C32BB86FDA}"/>
              </a:ext>
            </a:extLst>
          </p:cNvPr>
          <p:cNvSpPr>
            <a:spLocks noGrp="1"/>
          </p:cNvSpPr>
          <p:nvPr>
            <p:ph type="ftr" sz="quarter" idx="11"/>
          </p:nvPr>
        </p:nvSpPr>
        <p:spPr>
          <a:xfrm>
            <a:off x="8382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36EFE1-BA94-BD4E-A4AF-FCD8CD491A5F}"/>
              </a:ext>
            </a:extLst>
          </p:cNvPr>
          <p:cNvSpPr>
            <a:spLocks noGrp="1"/>
          </p:cNvSpPr>
          <p:nvPr>
            <p:ph type="sldNum" sz="quarter" idx="12"/>
          </p:nvPr>
        </p:nvSpPr>
        <p:spPr/>
        <p:txBody>
          <a:bodyPr/>
          <a:lstStyle/>
          <a:p>
            <a:fld id="{677322AD-F261-764E-A3DB-54506353CD28}" type="slidenum">
              <a:rPr lang="en-US" smtClean="0"/>
              <a:t>‹#›</a:t>
            </a:fld>
            <a:endParaRPr lang="en-US"/>
          </a:p>
        </p:txBody>
      </p:sp>
    </p:spTree>
    <p:extLst>
      <p:ext uri="{BB962C8B-B14F-4D97-AF65-F5344CB8AC3E}">
        <p14:creationId xmlns:p14="http://schemas.microsoft.com/office/powerpoint/2010/main" val="8331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BA9F-26F2-E048-972C-9741C2B73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CB6836-79EE-7441-989E-0B107BAAB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875E84-14F2-2543-94C8-9963B3D584FE}"/>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9F99CAE1-2EB8-5747-B030-2A287E682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4497B-92F6-EE4E-ACDD-F2A273C36E09}"/>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340394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0E02-1240-0448-A0C4-5C81B302D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47D55-7671-814E-B452-2B71C964C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68A40-FEF6-9748-AABE-FCC05ECDD8A5}"/>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E6DB8201-E416-0043-A74B-4DA0A4002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9C642-F5D5-C246-B3F9-8C92EC190691}"/>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126458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173E-0D67-0D4E-93E9-664B0B702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EAA9D-CA57-104C-893A-26AE05695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26A0C-C2D7-DF4D-AAFE-9EF859C62E68}"/>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165BFA87-9617-1449-B44F-0B11274CC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EA642-A6E8-FC45-BD2B-3C0CED5F13D5}"/>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56528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6F68-A420-414D-96F3-030FC0C98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FB722-2144-DA47-84CE-A9E74ED19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C30C9E-07C2-DD4D-9AE8-0EF754057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31B203-6D54-1B43-9636-22CF3580B25C}"/>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6" name="Footer Placeholder 5">
            <a:extLst>
              <a:ext uri="{FF2B5EF4-FFF2-40B4-BE49-F238E27FC236}">
                <a16:creationId xmlns:a16="http://schemas.microsoft.com/office/drawing/2014/main" id="{F0D0CF1A-C15B-9742-A5E7-BA3F294F3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9DD73-B519-FD41-AB50-506F29BC77A1}"/>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208030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7C7A-3726-4B49-A79B-A301FF641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D1B7B-D79F-AA4E-A096-069EA1F79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15EFF-A5B7-0345-99E6-3E3540CC9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3175EC-F282-3A4C-B1E6-D3FC7E1BE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054080-02E4-C744-82EF-2365F3A06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8E16FD-07B3-FB48-9C28-0CF819DE12B6}"/>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8" name="Footer Placeholder 7">
            <a:extLst>
              <a:ext uri="{FF2B5EF4-FFF2-40B4-BE49-F238E27FC236}">
                <a16:creationId xmlns:a16="http://schemas.microsoft.com/office/drawing/2014/main" id="{4233E101-3E08-2448-86A7-325CE9DC9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1D088-8C55-2744-9DEE-2F8A76FAAD2B}"/>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252290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6332-D1CE-A043-8731-2FB1FAABF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DBED1-6EFC-AA47-AD5D-B6EF8AE9CB67}"/>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4" name="Footer Placeholder 3">
            <a:extLst>
              <a:ext uri="{FF2B5EF4-FFF2-40B4-BE49-F238E27FC236}">
                <a16:creationId xmlns:a16="http://schemas.microsoft.com/office/drawing/2014/main" id="{6AF5117F-AC84-A748-B519-9952401B7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4AFA6-EC2E-344E-8674-47322048CCB5}"/>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346832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89934-9E82-2B41-956F-1E3851BEB365}"/>
              </a:ext>
            </a:extLst>
          </p:cNvPr>
          <p:cNvSpPr>
            <a:spLocks noGrp="1"/>
          </p:cNvSpPr>
          <p:nvPr>
            <p:ph type="dt" sz="half" idx="10"/>
          </p:nvPr>
        </p:nvSpPr>
        <p:spPr/>
        <p:txBody>
          <a:bodyPr/>
          <a:lstStyle/>
          <a:p>
            <a:fld id="{57F3D858-7409-CF48-9931-7DE61C8BAEF1}" type="datetimeFigureOut">
              <a:rPr lang="en-US" smtClean="0"/>
              <a:t>5/7/2019</a:t>
            </a:fld>
            <a:endParaRPr lang="en-US"/>
          </a:p>
        </p:txBody>
      </p:sp>
      <p:sp>
        <p:nvSpPr>
          <p:cNvPr id="3" name="Footer Placeholder 2">
            <a:extLst>
              <a:ext uri="{FF2B5EF4-FFF2-40B4-BE49-F238E27FC236}">
                <a16:creationId xmlns:a16="http://schemas.microsoft.com/office/drawing/2014/main" id="{708CEEF2-C16B-CA4D-B44D-20084AA1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045F9A-7B7D-9A4A-9ED7-4C7B5A77ECB1}"/>
              </a:ext>
            </a:extLst>
          </p:cNvPr>
          <p:cNvSpPr>
            <a:spLocks noGrp="1"/>
          </p:cNvSpPr>
          <p:nvPr>
            <p:ph type="sldNum" sz="quarter" idx="12"/>
          </p:nvPr>
        </p:nvSpPr>
        <p:spPr/>
        <p:txBody>
          <a:bodyPr/>
          <a:lstStyle/>
          <a:p>
            <a:fld id="{5A3E4B1D-58B8-A44E-A1C6-9E66814E2C45}" type="slidenum">
              <a:rPr lang="en-US" smtClean="0"/>
              <a:t>‹#›</a:t>
            </a:fld>
            <a:endParaRPr lang="en-US"/>
          </a:p>
        </p:txBody>
      </p:sp>
    </p:spTree>
    <p:extLst>
      <p:ext uri="{BB962C8B-B14F-4D97-AF65-F5344CB8AC3E}">
        <p14:creationId xmlns:p14="http://schemas.microsoft.com/office/powerpoint/2010/main" val="2149755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9E989-7A43-7D44-BE17-AD67D15D7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A screenshot of a cell phone&#10;&#10;Description automatically generated">
            <a:extLst>
              <a:ext uri="{FF2B5EF4-FFF2-40B4-BE49-F238E27FC236}">
                <a16:creationId xmlns:a16="http://schemas.microsoft.com/office/drawing/2014/main" id="{47008EF6-761D-A544-A87C-0DFA56798B08}"/>
              </a:ext>
            </a:extLst>
          </p:cNvPr>
          <p:cNvPicPr>
            <a:picLocks noChangeAspect="1"/>
          </p:cNvPicPr>
          <p:nvPr userDrawn="1"/>
        </p:nvPicPr>
        <p:blipFill>
          <a:blip r:embed="rId4"/>
          <a:stretch>
            <a:fillRect/>
          </a:stretch>
        </p:blipFill>
        <p:spPr>
          <a:xfrm>
            <a:off x="10494236" y="304630"/>
            <a:ext cx="1404507" cy="1395206"/>
          </a:xfrm>
          <a:prstGeom prst="rect">
            <a:avLst/>
          </a:prstGeom>
        </p:spPr>
      </p:pic>
      <p:sp>
        <p:nvSpPr>
          <p:cNvPr id="3" name="Text Placeholder 2">
            <a:extLst>
              <a:ext uri="{FF2B5EF4-FFF2-40B4-BE49-F238E27FC236}">
                <a16:creationId xmlns:a16="http://schemas.microsoft.com/office/drawing/2014/main" id="{5DB6DC9B-529A-F546-865D-099C70CFB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EEBB8B-6E3A-A34E-8BA3-F3B4DF623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322AD-F261-764E-A3DB-54506353CD28}" type="slidenum">
              <a:rPr lang="en-US" smtClean="0"/>
              <a:t>‹#›</a:t>
            </a:fld>
            <a:endParaRPr lang="en-US"/>
          </a:p>
        </p:txBody>
      </p:sp>
      <p:sp>
        <p:nvSpPr>
          <p:cNvPr id="10" name="TextBox 9">
            <a:extLst>
              <a:ext uri="{FF2B5EF4-FFF2-40B4-BE49-F238E27FC236}">
                <a16:creationId xmlns:a16="http://schemas.microsoft.com/office/drawing/2014/main" id="{0E7EE87C-4D5B-C448-96EA-764C5B3074CF}"/>
              </a:ext>
            </a:extLst>
          </p:cNvPr>
          <p:cNvSpPr txBox="1"/>
          <p:nvPr userDrawn="1"/>
        </p:nvSpPr>
        <p:spPr>
          <a:xfrm>
            <a:off x="9709265" y="6400412"/>
            <a:ext cx="2189478" cy="276999"/>
          </a:xfrm>
          <a:prstGeom prst="rect">
            <a:avLst/>
          </a:prstGeom>
          <a:noFill/>
        </p:spPr>
        <p:txBody>
          <a:bodyPr wrap="square" rtlCol="0">
            <a:spAutoFit/>
          </a:bodyPr>
          <a:lstStyle/>
          <a:p>
            <a:pPr algn="r"/>
            <a:r>
              <a:rPr lang="en-US" sz="1200" dirty="0" err="1">
                <a:solidFill>
                  <a:srgbClr val="5A5377"/>
                </a:solidFill>
                <a:latin typeface="Arial" panose="020B0604020202020204" pitchFamily="34" charset="0"/>
                <a:cs typeface="Arial" panose="020B0604020202020204" pitchFamily="34" charset="0"/>
              </a:rPr>
              <a:t>membership.swe.org</a:t>
            </a:r>
            <a:endParaRPr lang="en-US" sz="1200" dirty="0">
              <a:solidFill>
                <a:srgbClr val="5A53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03629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35278-6580-5C48-8C36-01326EB09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6A6932-41E3-E642-91B2-856F72681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5A63E-A27C-DB4F-BDE5-248C1C1F4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3D858-7409-CF48-9931-7DE61C8BAEF1}" type="datetimeFigureOut">
              <a:rPr lang="en-US" smtClean="0"/>
              <a:t>5/7/2019</a:t>
            </a:fld>
            <a:endParaRPr lang="en-US"/>
          </a:p>
        </p:txBody>
      </p:sp>
      <p:sp>
        <p:nvSpPr>
          <p:cNvPr id="5" name="Footer Placeholder 4">
            <a:extLst>
              <a:ext uri="{FF2B5EF4-FFF2-40B4-BE49-F238E27FC236}">
                <a16:creationId xmlns:a16="http://schemas.microsoft.com/office/drawing/2014/main" id="{F9700D93-A765-B74F-A93B-8CE2EBA28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BFA422-C0EF-2440-845C-D9C94835A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E4B1D-58B8-A44E-A1C6-9E66814E2C45}" type="slidenum">
              <a:rPr lang="en-US" smtClean="0"/>
              <a:t>‹#›</a:t>
            </a:fld>
            <a:endParaRPr lang="en-US"/>
          </a:p>
        </p:txBody>
      </p:sp>
    </p:spTree>
    <p:extLst>
      <p:ext uri="{BB962C8B-B14F-4D97-AF65-F5344CB8AC3E}">
        <p14:creationId xmlns:p14="http://schemas.microsoft.com/office/powerpoint/2010/main" val="119379287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ocietyofwomenengineers.swe.org/awards/individual-awards" TargetMode="External"/><Relationship Id="rId7"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swe.org/support/solutions/articles/35000111481-how-to-access-swe-affinity-grou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hyperlink" Target="mailto:membership@sw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swe.org/scholarships/"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areers.swe.or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dvancelearning.swe.org/Pages/Catalog/TitleCatalog.aspx" TargetMode="External"/><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e19.swe.org/" TargetMode="External"/><Relationship Id="rId7" Type="http://schemas.openxmlformats.org/officeDocument/2006/relationships/hyperlink" Target="https://welocal.sw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research.swe.org/"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oundcloud.com/swepodcasts" TargetMode="External"/><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hyperlink" Target="https://alltogether.swe.org/" TargetMode="Externa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BF45-018F-A340-AD7B-2EBCE552010D}"/>
              </a:ext>
            </a:extLst>
          </p:cNvPr>
          <p:cNvSpPr>
            <a:spLocks noGrp="1"/>
          </p:cNvSpPr>
          <p:nvPr>
            <p:ph type="ctrTitle"/>
          </p:nvPr>
        </p:nvSpPr>
        <p:spPr>
          <a:xfrm>
            <a:off x="685800" y="2890157"/>
            <a:ext cx="9144000" cy="619806"/>
          </a:xfrm>
        </p:spPr>
        <p:txBody>
          <a:bodyPr anchor="t">
            <a:normAutofit/>
          </a:bodyPr>
          <a:lstStyle/>
          <a:p>
            <a:pPr algn="l"/>
            <a:r>
              <a:rPr lang="en-US" sz="3600" b="1" dirty="0">
                <a:solidFill>
                  <a:schemeClr val="bg1"/>
                </a:solidFill>
                <a:latin typeface="Arial" panose="020B0604020202020204" pitchFamily="34" charset="0"/>
                <a:ea typeface="Open Sans" panose="020B0606030504020204" pitchFamily="34" charset="0"/>
                <a:cs typeface="Arial" panose="020B0604020202020204" pitchFamily="34" charset="0"/>
              </a:rPr>
              <a:t>Society of Women Engineers</a:t>
            </a:r>
          </a:p>
        </p:txBody>
      </p:sp>
      <p:sp>
        <p:nvSpPr>
          <p:cNvPr id="3" name="Subtitle 2">
            <a:extLst>
              <a:ext uri="{FF2B5EF4-FFF2-40B4-BE49-F238E27FC236}">
                <a16:creationId xmlns:a16="http://schemas.microsoft.com/office/drawing/2014/main" id="{E3A65BFE-025A-BC48-90D9-E5E422BFC4EE}"/>
              </a:ext>
            </a:extLst>
          </p:cNvPr>
          <p:cNvSpPr>
            <a:spLocks noGrp="1"/>
          </p:cNvSpPr>
          <p:nvPr>
            <p:ph type="subTitle" idx="1"/>
          </p:nvPr>
        </p:nvSpPr>
        <p:spPr>
          <a:xfrm>
            <a:off x="685800" y="3509963"/>
            <a:ext cx="9144000" cy="447448"/>
          </a:xfrm>
        </p:spPr>
        <p:txBody>
          <a:bodyPr>
            <a:normAutofit/>
          </a:bodyPr>
          <a:lstStyle/>
          <a:p>
            <a:pPr algn="l"/>
            <a:r>
              <a:rPr lang="en-US" dirty="0">
                <a:solidFill>
                  <a:schemeClr val="bg1"/>
                </a:solidFill>
                <a:latin typeface="Arial" panose="020B0604020202020204" pitchFamily="34" charset="0"/>
                <a:ea typeface="Open Sans" panose="020B0606030504020204" pitchFamily="34" charset="0"/>
                <a:cs typeface="Arial" panose="020B0604020202020204" pitchFamily="34" charset="0"/>
              </a:rPr>
              <a:t>Membership Benefits</a:t>
            </a:r>
          </a:p>
        </p:txBody>
      </p:sp>
      <p:sp>
        <p:nvSpPr>
          <p:cNvPr id="6" name="Subtitle 2">
            <a:extLst>
              <a:ext uri="{FF2B5EF4-FFF2-40B4-BE49-F238E27FC236}">
                <a16:creationId xmlns:a16="http://schemas.microsoft.com/office/drawing/2014/main" id="{66FB0A8B-A8B9-A94C-815B-437E47A1C994}"/>
              </a:ext>
            </a:extLst>
          </p:cNvPr>
          <p:cNvSpPr txBox="1">
            <a:spLocks/>
          </p:cNvSpPr>
          <p:nvPr/>
        </p:nvSpPr>
        <p:spPr>
          <a:xfrm>
            <a:off x="685800" y="6212703"/>
            <a:ext cx="9144000" cy="341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err="1">
                <a:solidFill>
                  <a:schemeClr val="bg1"/>
                </a:solidFill>
                <a:latin typeface="Arial" panose="020B0604020202020204" pitchFamily="34" charset="0"/>
                <a:ea typeface="Open Sans" panose="020B0606030504020204" pitchFamily="34" charset="0"/>
                <a:cs typeface="Arial" panose="020B0604020202020204" pitchFamily="34" charset="0"/>
              </a:rPr>
              <a:t>membership.swe.org</a:t>
            </a:r>
            <a:endPar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D46872D-4D0D-B944-82A0-B8AF3A5F58C4}"/>
              </a:ext>
            </a:extLst>
          </p:cNvPr>
          <p:cNvPicPr>
            <a:picLocks noChangeAspect="1"/>
          </p:cNvPicPr>
          <p:nvPr/>
        </p:nvPicPr>
        <p:blipFill>
          <a:blip r:embed="rId3"/>
          <a:stretch>
            <a:fillRect/>
          </a:stretch>
        </p:blipFill>
        <p:spPr>
          <a:xfrm>
            <a:off x="685800" y="496576"/>
            <a:ext cx="1272473" cy="530848"/>
          </a:xfrm>
          <a:prstGeom prst="rect">
            <a:avLst/>
          </a:prstGeom>
        </p:spPr>
      </p:pic>
    </p:spTree>
    <p:extLst>
      <p:ext uri="{BB962C8B-B14F-4D97-AF65-F5344CB8AC3E}">
        <p14:creationId xmlns:p14="http://schemas.microsoft.com/office/powerpoint/2010/main" val="28817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5280BA-0B89-3C4C-A956-0B8817D9C6F4}"/>
              </a:ext>
            </a:extLst>
          </p:cNvPr>
          <p:cNvSpPr/>
          <p:nvPr/>
        </p:nvSpPr>
        <p:spPr>
          <a:xfrm>
            <a:off x="1086189" y="4645414"/>
            <a:ext cx="7177275" cy="846667"/>
          </a:xfrm>
          <a:prstGeom prst="rect">
            <a:avLst/>
          </a:prstGeom>
          <a:solidFill>
            <a:schemeClr val="bg1"/>
          </a:solidFill>
          <a:ln w="38100">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CC22A74-6AC3-2441-ACFF-55A8E499D400}"/>
              </a:ext>
            </a:extLst>
          </p:cNvPr>
          <p:cNvSpPr txBox="1">
            <a:spLocks/>
          </p:cNvSpPr>
          <p:nvPr/>
        </p:nvSpPr>
        <p:spPr>
          <a:xfrm>
            <a:off x="975144" y="667296"/>
            <a:ext cx="8875109" cy="584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Awards &amp; Recognition Programs</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864850D-1DF7-BC4B-9F4F-59A3BBC30A5D}"/>
              </a:ext>
            </a:extLst>
          </p:cNvPr>
          <p:cNvSpPr/>
          <p:nvPr/>
        </p:nvSpPr>
        <p:spPr>
          <a:xfrm>
            <a:off x="975144" y="3628756"/>
            <a:ext cx="8949393" cy="738664"/>
          </a:xfrm>
          <a:prstGeom prst="rect">
            <a:avLst/>
          </a:prstGeom>
        </p:spPr>
        <p:txBody>
          <a:bodyPr wrap="square">
            <a:spAutoFit/>
          </a:bodyPr>
          <a:lstStyle/>
          <a:p>
            <a:r>
              <a:rPr lang="en-US" sz="1400" dirty="0">
                <a:solidFill>
                  <a:srgbClr val="404040"/>
                </a:solidFill>
                <a:latin typeface="Arial" panose="020B0604020202020204" pitchFamily="34" charset="0"/>
                <a:cs typeface="Arial" panose="020B0604020202020204" pitchFamily="34" charset="0"/>
              </a:rPr>
              <a:t>The Society of Women Engineers strives to advance and honor the contributions of women at all stages of their careers as well as recognize the successes of SWE members and individuals who enhance the engineering profession through contributions to industry, education and the community.</a:t>
            </a:r>
            <a:endParaRPr lang="en-US" sz="1400" b="0" dirty="0">
              <a:solidFill>
                <a:srgbClr val="40404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BCC5ACE-FC6C-C54E-BCF2-C641B5AE2F13}"/>
              </a:ext>
            </a:extLst>
          </p:cNvPr>
          <p:cNvSpPr/>
          <p:nvPr/>
        </p:nvSpPr>
        <p:spPr>
          <a:xfrm>
            <a:off x="1023151" y="5631008"/>
            <a:ext cx="4760309" cy="338554"/>
          </a:xfrm>
          <a:prstGeom prst="rect">
            <a:avLst/>
          </a:prstGeom>
        </p:spPr>
        <p:txBody>
          <a:bodyPr wrap="square">
            <a:spAutoFit/>
          </a:bodyPr>
          <a:lstStyle/>
          <a:p>
            <a:r>
              <a:rPr lang="en-US" sz="1600" dirty="0">
                <a:solidFill>
                  <a:srgbClr val="5A5377"/>
                </a:solidFill>
                <a:latin typeface="Arial" panose="020B0604020202020204" pitchFamily="34" charset="0"/>
                <a:cs typeface="Arial" panose="020B0604020202020204" pitchFamily="34" charset="0"/>
              </a:rPr>
              <a:t>Learn more at </a:t>
            </a:r>
            <a:r>
              <a:rPr lang="en-US" sz="1600" dirty="0" err="1">
                <a:solidFill>
                  <a:srgbClr val="63B0B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awards.swe.org</a:t>
            </a:r>
            <a:endParaRPr lang="en-US" sz="1600" dirty="0">
              <a:solidFill>
                <a:srgbClr val="63B0BB"/>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4F47F73-A7C7-4C4D-BA4E-BCC2A5D2588E}"/>
              </a:ext>
            </a:extLst>
          </p:cNvPr>
          <p:cNvPicPr>
            <a:picLocks/>
          </p:cNvPicPr>
          <p:nvPr/>
        </p:nvPicPr>
        <p:blipFill>
          <a:blip r:embed="rId4"/>
          <a:stretch>
            <a:fillRect/>
          </a:stretch>
        </p:blipFill>
        <p:spPr>
          <a:xfrm>
            <a:off x="701255" y="754492"/>
            <a:ext cx="273889" cy="273889"/>
          </a:xfrm>
          <a:prstGeom prst="rect">
            <a:avLst/>
          </a:prstGeom>
        </p:spPr>
      </p:pic>
      <p:pic>
        <p:nvPicPr>
          <p:cNvPr id="3" name="Picture 2" descr="A circuit board&#10;&#10;Description automatically generated">
            <a:extLst>
              <a:ext uri="{FF2B5EF4-FFF2-40B4-BE49-F238E27FC236}">
                <a16:creationId xmlns:a16="http://schemas.microsoft.com/office/drawing/2014/main" id="{5D33322B-158B-2941-9153-50B3BAD45BF0}"/>
              </a:ext>
            </a:extLst>
          </p:cNvPr>
          <p:cNvPicPr>
            <a:picLocks noChangeAspect="1"/>
          </p:cNvPicPr>
          <p:nvPr/>
        </p:nvPicPr>
        <p:blipFill>
          <a:blip r:embed="rId5"/>
          <a:stretch>
            <a:fillRect/>
          </a:stretch>
        </p:blipFill>
        <p:spPr>
          <a:xfrm>
            <a:off x="1086189" y="1359822"/>
            <a:ext cx="3237289" cy="2160890"/>
          </a:xfrm>
          <a:prstGeom prst="rect">
            <a:avLst/>
          </a:prstGeom>
        </p:spPr>
      </p:pic>
      <p:pic>
        <p:nvPicPr>
          <p:cNvPr id="10" name="Picture 9">
            <a:extLst>
              <a:ext uri="{FF2B5EF4-FFF2-40B4-BE49-F238E27FC236}">
                <a16:creationId xmlns:a16="http://schemas.microsoft.com/office/drawing/2014/main" id="{1D68CB31-AE54-8840-B4E7-667E8A304448}"/>
              </a:ext>
            </a:extLst>
          </p:cNvPr>
          <p:cNvPicPr>
            <a:picLocks noChangeAspect="1"/>
          </p:cNvPicPr>
          <p:nvPr/>
        </p:nvPicPr>
        <p:blipFill rotWithShape="1">
          <a:blip r:embed="rId6"/>
          <a:srcRect r="17301"/>
          <a:stretch/>
        </p:blipFill>
        <p:spPr>
          <a:xfrm>
            <a:off x="4444850" y="1359822"/>
            <a:ext cx="2677221" cy="2160890"/>
          </a:xfrm>
          <a:prstGeom prst="rect">
            <a:avLst/>
          </a:prstGeom>
        </p:spPr>
      </p:pic>
      <p:pic>
        <p:nvPicPr>
          <p:cNvPr id="11" name="Picture 10">
            <a:extLst>
              <a:ext uri="{FF2B5EF4-FFF2-40B4-BE49-F238E27FC236}">
                <a16:creationId xmlns:a16="http://schemas.microsoft.com/office/drawing/2014/main" id="{FAE471E4-9DF5-6345-B48F-3DADB419D045}"/>
              </a:ext>
            </a:extLst>
          </p:cNvPr>
          <p:cNvPicPr>
            <a:picLocks noChangeAspect="1"/>
          </p:cNvPicPr>
          <p:nvPr/>
        </p:nvPicPr>
        <p:blipFill rotWithShape="1">
          <a:blip r:embed="rId7"/>
          <a:srcRect l="6483" t="4767" r="14666" b="-112"/>
          <a:stretch/>
        </p:blipFill>
        <p:spPr>
          <a:xfrm>
            <a:off x="7247316" y="1359822"/>
            <a:ext cx="2677221" cy="2160890"/>
          </a:xfrm>
          <a:prstGeom prst="rect">
            <a:avLst/>
          </a:prstGeom>
        </p:spPr>
      </p:pic>
      <p:sp>
        <p:nvSpPr>
          <p:cNvPr id="7" name="Rectangle 6">
            <a:extLst>
              <a:ext uri="{FF2B5EF4-FFF2-40B4-BE49-F238E27FC236}">
                <a16:creationId xmlns:a16="http://schemas.microsoft.com/office/drawing/2014/main" id="{B64B8003-2B3C-0643-8757-CC8A55BE6C72}"/>
              </a:ext>
            </a:extLst>
          </p:cNvPr>
          <p:cNvSpPr/>
          <p:nvPr/>
        </p:nvSpPr>
        <p:spPr>
          <a:xfrm>
            <a:off x="1911685" y="4784341"/>
            <a:ext cx="6351779" cy="584775"/>
          </a:xfrm>
          <a:prstGeom prst="rect">
            <a:avLst/>
          </a:prstGeom>
        </p:spPr>
        <p:txBody>
          <a:bodyPr wrap="square">
            <a:spAutoFit/>
          </a:bodyPr>
          <a:lstStyle/>
          <a:p>
            <a:r>
              <a:rPr lang="en-US" sz="1600" dirty="0">
                <a:solidFill>
                  <a:srgbClr val="404040"/>
                </a:solidFill>
                <a:latin typeface="Arial" panose="020B0604020202020204" pitchFamily="34" charset="0"/>
                <a:cs typeface="Arial" panose="020B0604020202020204" pitchFamily="34" charset="0"/>
              </a:rPr>
              <a:t>SWE Awards are an excellent resume builder - consider nominating someone for the </a:t>
            </a:r>
            <a:r>
              <a:rPr lang="en-US" sz="1600" b="1" dirty="0">
                <a:solidFill>
                  <a:srgbClr val="5A5377"/>
                </a:solidFill>
                <a:latin typeface="Arial" panose="020B0604020202020204" pitchFamily="34" charset="0"/>
                <a:cs typeface="Arial" panose="020B0604020202020204" pitchFamily="34" charset="0"/>
              </a:rPr>
              <a:t>Outstanding Collegiate Member Award. </a:t>
            </a:r>
            <a:endParaRPr lang="en-US" sz="1600" dirty="0">
              <a:solidFill>
                <a:srgbClr val="5A5377"/>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4050E4F-8D15-EE4A-AB99-DA1718DF0137}"/>
              </a:ext>
            </a:extLst>
          </p:cNvPr>
          <p:cNvPicPr>
            <a:picLocks/>
          </p:cNvPicPr>
          <p:nvPr/>
        </p:nvPicPr>
        <p:blipFill>
          <a:blip r:embed="rId8"/>
          <a:stretch>
            <a:fillRect/>
          </a:stretch>
        </p:blipFill>
        <p:spPr>
          <a:xfrm>
            <a:off x="1196254" y="4763749"/>
            <a:ext cx="605367" cy="605367"/>
          </a:xfrm>
          <a:prstGeom prst="rect">
            <a:avLst/>
          </a:prstGeom>
        </p:spPr>
      </p:pic>
    </p:spTree>
    <p:extLst>
      <p:ext uri="{BB962C8B-B14F-4D97-AF65-F5344CB8AC3E}">
        <p14:creationId xmlns:p14="http://schemas.microsoft.com/office/powerpoint/2010/main" val="182762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709FAF-EBA7-6944-9283-672D1831A6B5}"/>
              </a:ext>
            </a:extLst>
          </p:cNvPr>
          <p:cNvSpPr/>
          <p:nvPr/>
        </p:nvSpPr>
        <p:spPr>
          <a:xfrm>
            <a:off x="3983670" y="2163398"/>
            <a:ext cx="2218266" cy="524934"/>
          </a:xfrm>
          <a:prstGeom prst="rect">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A46E3E-FFDF-4B42-B3C6-D4EC749FEBB5}"/>
              </a:ext>
            </a:extLst>
          </p:cNvPr>
          <p:cNvSpPr txBox="1">
            <a:spLocks/>
          </p:cNvSpPr>
          <p:nvPr/>
        </p:nvSpPr>
        <p:spPr>
          <a:xfrm>
            <a:off x="975144" y="675922"/>
            <a:ext cx="8875109" cy="584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5A5377"/>
                </a:solidFill>
                <a:latin typeface="Arial" panose="020B0604020202020204" pitchFamily="34" charset="0"/>
                <a:cs typeface="Arial" panose="020B0604020202020204" pitchFamily="34" charset="0"/>
              </a:rPr>
              <a:t>Diversity &amp; Inclusion: SWE Affinity Groups</a:t>
            </a:r>
            <a:endParaRPr lang="en-US" sz="12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FC0180-B4BD-3042-8666-03057F6E4145}"/>
              </a:ext>
            </a:extLst>
          </p:cNvPr>
          <p:cNvSpPr/>
          <p:nvPr/>
        </p:nvSpPr>
        <p:spPr>
          <a:xfrm>
            <a:off x="975143" y="1171610"/>
            <a:ext cx="7305257" cy="738664"/>
          </a:xfrm>
          <a:prstGeom prst="rect">
            <a:avLst/>
          </a:prstGeom>
        </p:spPr>
        <p:txBody>
          <a:bodyPr wrap="square">
            <a:spAutoFit/>
          </a:bodyPr>
          <a:lstStyle/>
          <a:p>
            <a:r>
              <a:rPr lang="en-US" sz="1400" dirty="0">
                <a:solidFill>
                  <a:srgbClr val="404040"/>
                </a:solidFill>
                <a:latin typeface="Arial" panose="020B0604020202020204" pitchFamily="34" charset="0"/>
              </a:rPr>
              <a:t>SWE’s Affinity Groups are small communities within the organization where individuals share a common element of diversity and work collaboratively together to celebrate peers from different paths of life.</a:t>
            </a:r>
            <a:endParaRPr lang="en-US" sz="1600" dirty="0"/>
          </a:p>
        </p:txBody>
      </p:sp>
      <p:sp>
        <p:nvSpPr>
          <p:cNvPr id="7" name="Rectangle 6">
            <a:extLst>
              <a:ext uri="{FF2B5EF4-FFF2-40B4-BE49-F238E27FC236}">
                <a16:creationId xmlns:a16="http://schemas.microsoft.com/office/drawing/2014/main" id="{F2C1C6F7-6814-D74E-B161-F603DDD80541}"/>
              </a:ext>
            </a:extLst>
          </p:cNvPr>
          <p:cNvSpPr/>
          <p:nvPr/>
        </p:nvSpPr>
        <p:spPr>
          <a:xfrm>
            <a:off x="1525489" y="5146246"/>
            <a:ext cx="7389925" cy="338554"/>
          </a:xfrm>
          <a:prstGeom prst="rect">
            <a:avLst/>
          </a:prstGeom>
        </p:spPr>
        <p:txBody>
          <a:bodyPr wrap="square">
            <a:spAutoFit/>
          </a:bodyPr>
          <a:lstStyle/>
          <a:p>
            <a:r>
              <a:rPr lang="en-US" sz="1600" u="sng" dirty="0">
                <a:solidFill>
                  <a:srgbClr val="7C689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Learn more about each group and request to join a group you identify with here</a:t>
            </a:r>
            <a:r>
              <a:rPr lang="en-US" sz="1600" dirty="0">
                <a:solidFill>
                  <a:srgbClr val="7C6890"/>
                </a:solidFill>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576EC6F1-9471-804B-9099-27AD4941BCD3}"/>
              </a:ext>
            </a:extLst>
          </p:cNvPr>
          <p:cNvPicPr>
            <a:picLocks/>
          </p:cNvPicPr>
          <p:nvPr/>
        </p:nvPicPr>
        <p:blipFill>
          <a:blip r:embed="rId4"/>
          <a:stretch>
            <a:fillRect/>
          </a:stretch>
        </p:blipFill>
        <p:spPr>
          <a:xfrm>
            <a:off x="701255" y="754492"/>
            <a:ext cx="273889" cy="273889"/>
          </a:xfrm>
          <a:prstGeom prst="rect">
            <a:avLst/>
          </a:prstGeom>
        </p:spPr>
      </p:pic>
      <p:sp>
        <p:nvSpPr>
          <p:cNvPr id="3" name="Rectangle 2">
            <a:extLst>
              <a:ext uri="{FF2B5EF4-FFF2-40B4-BE49-F238E27FC236}">
                <a16:creationId xmlns:a16="http://schemas.microsoft.com/office/drawing/2014/main" id="{DCB2BAD4-4737-6E49-A4F0-FC978C19DD34}"/>
              </a:ext>
            </a:extLst>
          </p:cNvPr>
          <p:cNvSpPr/>
          <p:nvPr/>
        </p:nvSpPr>
        <p:spPr>
          <a:xfrm>
            <a:off x="4070696" y="2248256"/>
            <a:ext cx="2044213" cy="369332"/>
          </a:xfrm>
          <a:prstGeom prst="rect">
            <a:avLst/>
          </a:prstGeom>
        </p:spPr>
        <p:txBody>
          <a:bodyPr wrap="none">
            <a:spAutoFit/>
          </a:bodyPr>
          <a:lstStyle/>
          <a:p>
            <a:pPr algn="ctr"/>
            <a:r>
              <a:rPr lang="en-US" dirty="0">
                <a:solidFill>
                  <a:srgbClr val="63B0BB"/>
                </a:solidFill>
                <a:latin typeface="Arial" panose="020B0604020202020204" pitchFamily="34" charset="0"/>
              </a:rPr>
              <a:t>African Americans</a:t>
            </a:r>
            <a:endParaRPr lang="en-US" dirty="0">
              <a:solidFill>
                <a:srgbClr val="63B0BB"/>
              </a:solidFill>
            </a:endParaRPr>
          </a:p>
        </p:txBody>
      </p:sp>
      <p:sp>
        <p:nvSpPr>
          <p:cNvPr id="11" name="Rectangle 10">
            <a:extLst>
              <a:ext uri="{FF2B5EF4-FFF2-40B4-BE49-F238E27FC236}">
                <a16:creationId xmlns:a16="http://schemas.microsoft.com/office/drawing/2014/main" id="{02F02F0C-1650-C947-850B-F8832549FF3A}"/>
              </a:ext>
            </a:extLst>
          </p:cNvPr>
          <p:cNvSpPr/>
          <p:nvPr/>
        </p:nvSpPr>
        <p:spPr>
          <a:xfrm>
            <a:off x="3983670" y="2874598"/>
            <a:ext cx="2218266" cy="524934"/>
          </a:xfrm>
          <a:prstGeom prst="rect">
            <a:avLst/>
          </a:prstGeom>
          <a:solidFill>
            <a:schemeClr val="bg1"/>
          </a:solidFill>
          <a:ln w="28575">
            <a:solidFill>
              <a:srgbClr val="9B4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080204-9C4A-EC45-B918-45D6FB86CFD5}"/>
              </a:ext>
            </a:extLst>
          </p:cNvPr>
          <p:cNvSpPr/>
          <p:nvPr/>
        </p:nvSpPr>
        <p:spPr>
          <a:xfrm>
            <a:off x="4628573" y="2959456"/>
            <a:ext cx="928459" cy="369332"/>
          </a:xfrm>
          <a:prstGeom prst="rect">
            <a:avLst/>
          </a:prstGeom>
        </p:spPr>
        <p:txBody>
          <a:bodyPr wrap="none">
            <a:spAutoFit/>
          </a:bodyPr>
          <a:lstStyle/>
          <a:p>
            <a:pPr algn="ctr"/>
            <a:r>
              <a:rPr lang="en-US" dirty="0">
                <a:solidFill>
                  <a:srgbClr val="9B4755"/>
                </a:solidFill>
                <a:latin typeface="Arial" panose="020B0604020202020204" pitchFamily="34" charset="0"/>
              </a:rPr>
              <a:t>Latinos</a:t>
            </a:r>
            <a:endParaRPr lang="en-US" dirty="0">
              <a:solidFill>
                <a:srgbClr val="9B4755"/>
              </a:solidFill>
            </a:endParaRPr>
          </a:p>
        </p:txBody>
      </p:sp>
      <p:sp>
        <p:nvSpPr>
          <p:cNvPr id="13" name="Rectangle 12">
            <a:extLst>
              <a:ext uri="{FF2B5EF4-FFF2-40B4-BE49-F238E27FC236}">
                <a16:creationId xmlns:a16="http://schemas.microsoft.com/office/drawing/2014/main" id="{87C0FF65-394D-3148-A63C-FBFE554DCB67}"/>
              </a:ext>
            </a:extLst>
          </p:cNvPr>
          <p:cNvSpPr/>
          <p:nvPr/>
        </p:nvSpPr>
        <p:spPr>
          <a:xfrm>
            <a:off x="3983670" y="3594265"/>
            <a:ext cx="2218266" cy="524934"/>
          </a:xfrm>
          <a:prstGeom prst="rect">
            <a:avLst/>
          </a:prstGeom>
          <a:solidFill>
            <a:schemeClr val="bg1"/>
          </a:solidFill>
          <a:ln w="28575">
            <a:solidFill>
              <a:srgbClr val="44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500088-8A9A-3442-86BC-BE9248752F7E}"/>
              </a:ext>
            </a:extLst>
          </p:cNvPr>
          <p:cNvSpPr/>
          <p:nvPr/>
        </p:nvSpPr>
        <p:spPr>
          <a:xfrm>
            <a:off x="4102759" y="3679123"/>
            <a:ext cx="1980093" cy="369332"/>
          </a:xfrm>
          <a:prstGeom prst="rect">
            <a:avLst/>
          </a:prstGeom>
        </p:spPr>
        <p:txBody>
          <a:bodyPr wrap="none">
            <a:spAutoFit/>
          </a:bodyPr>
          <a:lstStyle/>
          <a:p>
            <a:pPr algn="ctr"/>
            <a:r>
              <a:rPr lang="en-US" dirty="0">
                <a:solidFill>
                  <a:srgbClr val="4497CB"/>
                </a:solidFill>
                <a:latin typeface="Arial" panose="020B0604020202020204" pitchFamily="34" charset="0"/>
              </a:rPr>
              <a:t>Native Americans</a:t>
            </a:r>
            <a:endParaRPr lang="en-US" dirty="0">
              <a:solidFill>
                <a:srgbClr val="4497CB"/>
              </a:solidFill>
            </a:endParaRPr>
          </a:p>
        </p:txBody>
      </p:sp>
      <p:sp>
        <p:nvSpPr>
          <p:cNvPr id="15" name="Rectangle 14">
            <a:extLst>
              <a:ext uri="{FF2B5EF4-FFF2-40B4-BE49-F238E27FC236}">
                <a16:creationId xmlns:a16="http://schemas.microsoft.com/office/drawing/2014/main" id="{14E90EF0-7EB9-6F4F-BAED-50D008854287}"/>
              </a:ext>
            </a:extLst>
          </p:cNvPr>
          <p:cNvSpPr/>
          <p:nvPr/>
        </p:nvSpPr>
        <p:spPr>
          <a:xfrm>
            <a:off x="3983670" y="4347798"/>
            <a:ext cx="2218266" cy="524934"/>
          </a:xfrm>
          <a:prstGeom prst="rect">
            <a:avLst/>
          </a:prstGeom>
          <a:solidFill>
            <a:schemeClr val="bg1"/>
          </a:solidFill>
          <a:ln w="28575">
            <a:solidFill>
              <a:srgbClr val="5A5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664406-84BA-B74F-9C59-3C0046BAA5F5}"/>
              </a:ext>
            </a:extLst>
          </p:cNvPr>
          <p:cNvSpPr/>
          <p:nvPr/>
        </p:nvSpPr>
        <p:spPr>
          <a:xfrm>
            <a:off x="4198942" y="4432656"/>
            <a:ext cx="1787733" cy="369332"/>
          </a:xfrm>
          <a:prstGeom prst="rect">
            <a:avLst/>
          </a:prstGeom>
        </p:spPr>
        <p:txBody>
          <a:bodyPr wrap="none">
            <a:spAutoFit/>
          </a:bodyPr>
          <a:lstStyle/>
          <a:p>
            <a:pPr algn="ctr"/>
            <a:r>
              <a:rPr lang="en-US" dirty="0">
                <a:solidFill>
                  <a:srgbClr val="5A5377"/>
                </a:solidFill>
                <a:latin typeface="Arial" panose="020B0604020202020204" pitchFamily="34" charset="0"/>
              </a:rPr>
              <a:t>LGBTQ &amp; Allies</a:t>
            </a:r>
            <a:endParaRPr lang="en-US" dirty="0">
              <a:solidFill>
                <a:srgbClr val="5A5377"/>
              </a:solidFill>
            </a:endParaRPr>
          </a:p>
        </p:txBody>
      </p:sp>
      <p:sp>
        <p:nvSpPr>
          <p:cNvPr id="17" name="Rectangle 16">
            <a:extLst>
              <a:ext uri="{FF2B5EF4-FFF2-40B4-BE49-F238E27FC236}">
                <a16:creationId xmlns:a16="http://schemas.microsoft.com/office/drawing/2014/main" id="{C5190A98-8A51-C94F-A36B-0598A6862623}"/>
              </a:ext>
            </a:extLst>
          </p:cNvPr>
          <p:cNvSpPr/>
          <p:nvPr/>
        </p:nvSpPr>
        <p:spPr>
          <a:xfrm>
            <a:off x="6405136" y="2163398"/>
            <a:ext cx="3750528" cy="524934"/>
          </a:xfrm>
          <a:prstGeom prst="rect">
            <a:avLst/>
          </a:prstGeom>
          <a:solidFill>
            <a:schemeClr val="bg1"/>
          </a:solidFill>
          <a:ln w="28575">
            <a:solidFill>
              <a:srgbClr val="7C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003D59-C874-DF40-AA21-D18C19C9821E}"/>
              </a:ext>
            </a:extLst>
          </p:cNvPr>
          <p:cNvSpPr/>
          <p:nvPr/>
        </p:nvSpPr>
        <p:spPr>
          <a:xfrm>
            <a:off x="6890988" y="2248256"/>
            <a:ext cx="2809423" cy="369332"/>
          </a:xfrm>
          <a:prstGeom prst="rect">
            <a:avLst/>
          </a:prstGeom>
        </p:spPr>
        <p:txBody>
          <a:bodyPr wrap="none">
            <a:spAutoFit/>
          </a:bodyPr>
          <a:lstStyle/>
          <a:p>
            <a:pPr algn="ctr"/>
            <a:r>
              <a:rPr lang="en-US" dirty="0">
                <a:solidFill>
                  <a:srgbClr val="7C6890"/>
                </a:solidFill>
                <a:latin typeface="Arial" panose="020B0604020202020204" pitchFamily="34" charset="0"/>
              </a:rPr>
              <a:t>Global Women Engineers</a:t>
            </a:r>
            <a:endParaRPr lang="en-US" dirty="0">
              <a:solidFill>
                <a:srgbClr val="7C6890"/>
              </a:solidFill>
            </a:endParaRPr>
          </a:p>
        </p:txBody>
      </p:sp>
      <p:sp>
        <p:nvSpPr>
          <p:cNvPr id="19" name="Rectangle 18">
            <a:extLst>
              <a:ext uri="{FF2B5EF4-FFF2-40B4-BE49-F238E27FC236}">
                <a16:creationId xmlns:a16="http://schemas.microsoft.com/office/drawing/2014/main" id="{2FAC810B-C1B3-E34C-A417-DB95817427DE}"/>
              </a:ext>
            </a:extLst>
          </p:cNvPr>
          <p:cNvSpPr/>
          <p:nvPr/>
        </p:nvSpPr>
        <p:spPr>
          <a:xfrm>
            <a:off x="6405135" y="2874598"/>
            <a:ext cx="3750529" cy="524934"/>
          </a:xfrm>
          <a:prstGeom prst="rect">
            <a:avLst/>
          </a:prstGeom>
          <a:solidFill>
            <a:schemeClr val="bg1"/>
          </a:solidFill>
          <a:ln w="28575">
            <a:solidFill>
              <a:srgbClr val="DBC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BC554"/>
              </a:solidFill>
            </a:endParaRPr>
          </a:p>
        </p:txBody>
      </p:sp>
      <p:sp>
        <p:nvSpPr>
          <p:cNvPr id="20" name="Rectangle 19">
            <a:extLst>
              <a:ext uri="{FF2B5EF4-FFF2-40B4-BE49-F238E27FC236}">
                <a16:creationId xmlns:a16="http://schemas.microsoft.com/office/drawing/2014/main" id="{60DE42C9-6B0C-5645-A4AB-3973E23BC27C}"/>
              </a:ext>
            </a:extLst>
          </p:cNvPr>
          <p:cNvSpPr/>
          <p:nvPr/>
        </p:nvSpPr>
        <p:spPr>
          <a:xfrm>
            <a:off x="6435736" y="2959456"/>
            <a:ext cx="3719929" cy="369332"/>
          </a:xfrm>
          <a:prstGeom prst="rect">
            <a:avLst/>
          </a:prstGeom>
        </p:spPr>
        <p:txBody>
          <a:bodyPr wrap="none">
            <a:spAutoFit/>
          </a:bodyPr>
          <a:lstStyle/>
          <a:p>
            <a:pPr algn="ctr"/>
            <a:r>
              <a:rPr lang="en-US" dirty="0">
                <a:solidFill>
                  <a:srgbClr val="DBC554"/>
                </a:solidFill>
                <a:latin typeface="Arial" panose="020B0604020202020204" pitchFamily="34" charset="0"/>
              </a:rPr>
              <a:t>Small Business Women Engineers</a:t>
            </a:r>
            <a:endParaRPr lang="en-US" dirty="0">
              <a:solidFill>
                <a:srgbClr val="DBC554"/>
              </a:solidFill>
            </a:endParaRPr>
          </a:p>
        </p:txBody>
      </p:sp>
      <p:sp>
        <p:nvSpPr>
          <p:cNvPr id="21" name="Rectangle 20">
            <a:extLst>
              <a:ext uri="{FF2B5EF4-FFF2-40B4-BE49-F238E27FC236}">
                <a16:creationId xmlns:a16="http://schemas.microsoft.com/office/drawing/2014/main" id="{1CA0832E-51B4-6A41-A800-CEB3C9DAEB19}"/>
              </a:ext>
            </a:extLst>
          </p:cNvPr>
          <p:cNvSpPr/>
          <p:nvPr/>
        </p:nvSpPr>
        <p:spPr>
          <a:xfrm>
            <a:off x="6405135" y="3594265"/>
            <a:ext cx="3750529" cy="524934"/>
          </a:xfrm>
          <a:prstGeom prst="rect">
            <a:avLst/>
          </a:prstGeom>
          <a:solidFill>
            <a:schemeClr val="bg1"/>
          </a:solidFill>
          <a:ln w="28575">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9A9A9"/>
              </a:solidFill>
            </a:endParaRPr>
          </a:p>
        </p:txBody>
      </p:sp>
      <p:sp>
        <p:nvSpPr>
          <p:cNvPr id="22" name="Rectangle 21">
            <a:extLst>
              <a:ext uri="{FF2B5EF4-FFF2-40B4-BE49-F238E27FC236}">
                <a16:creationId xmlns:a16="http://schemas.microsoft.com/office/drawing/2014/main" id="{26826A58-1132-C844-AB52-C2A82416BB5E}"/>
              </a:ext>
            </a:extLst>
          </p:cNvPr>
          <p:cNvSpPr/>
          <p:nvPr/>
        </p:nvSpPr>
        <p:spPr>
          <a:xfrm>
            <a:off x="7019230" y="3679123"/>
            <a:ext cx="2552943" cy="369332"/>
          </a:xfrm>
          <a:prstGeom prst="rect">
            <a:avLst/>
          </a:prstGeom>
        </p:spPr>
        <p:txBody>
          <a:bodyPr wrap="none">
            <a:spAutoFit/>
          </a:bodyPr>
          <a:lstStyle/>
          <a:p>
            <a:pPr algn="ctr"/>
            <a:r>
              <a:rPr lang="en-US" dirty="0">
                <a:solidFill>
                  <a:srgbClr val="A9A9A9"/>
                </a:solidFill>
                <a:latin typeface="Arial" panose="020B0604020202020204" pitchFamily="34" charset="0"/>
              </a:rPr>
              <a:t>Women in Government</a:t>
            </a:r>
            <a:endParaRPr lang="en-US" dirty="0">
              <a:solidFill>
                <a:srgbClr val="A9A9A9"/>
              </a:solidFill>
            </a:endParaRPr>
          </a:p>
        </p:txBody>
      </p:sp>
      <p:sp>
        <p:nvSpPr>
          <p:cNvPr id="23" name="Rectangle 22">
            <a:extLst>
              <a:ext uri="{FF2B5EF4-FFF2-40B4-BE49-F238E27FC236}">
                <a16:creationId xmlns:a16="http://schemas.microsoft.com/office/drawing/2014/main" id="{FDB658AF-FB0A-E748-806D-4FEA7E27CE1B}"/>
              </a:ext>
            </a:extLst>
          </p:cNvPr>
          <p:cNvSpPr/>
          <p:nvPr/>
        </p:nvSpPr>
        <p:spPr>
          <a:xfrm>
            <a:off x="6405135" y="4347799"/>
            <a:ext cx="3750529" cy="524934"/>
          </a:xfrm>
          <a:prstGeom prst="rect">
            <a:avLst/>
          </a:prstGeom>
          <a:solidFill>
            <a:schemeClr val="bg1"/>
          </a:solidFill>
          <a:ln w="28575">
            <a:solidFill>
              <a:srgbClr val="E5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3885734-315D-A946-82F7-B29D123963AE}"/>
              </a:ext>
            </a:extLst>
          </p:cNvPr>
          <p:cNvSpPr/>
          <p:nvPr/>
        </p:nvSpPr>
        <p:spPr>
          <a:xfrm>
            <a:off x="7472401" y="4432657"/>
            <a:ext cx="1646606" cy="369332"/>
          </a:xfrm>
          <a:prstGeom prst="rect">
            <a:avLst/>
          </a:prstGeom>
        </p:spPr>
        <p:txBody>
          <a:bodyPr wrap="none">
            <a:spAutoFit/>
          </a:bodyPr>
          <a:lstStyle/>
          <a:p>
            <a:pPr algn="ctr"/>
            <a:r>
              <a:rPr lang="en-US" dirty="0">
                <a:solidFill>
                  <a:srgbClr val="E57D3C"/>
                </a:solidFill>
                <a:latin typeface="Arial" panose="020B0604020202020204" pitchFamily="34" charset="0"/>
              </a:rPr>
              <a:t>Entrepreneurs</a:t>
            </a:r>
            <a:endParaRPr lang="en-US" dirty="0">
              <a:solidFill>
                <a:srgbClr val="E57D3C"/>
              </a:solidFill>
            </a:endParaRPr>
          </a:p>
        </p:txBody>
      </p:sp>
      <p:pic>
        <p:nvPicPr>
          <p:cNvPr id="8" name="Picture 7">
            <a:extLst>
              <a:ext uri="{FF2B5EF4-FFF2-40B4-BE49-F238E27FC236}">
                <a16:creationId xmlns:a16="http://schemas.microsoft.com/office/drawing/2014/main" id="{9143E092-B357-8E4E-B3E9-13AF6205A6E6}"/>
              </a:ext>
            </a:extLst>
          </p:cNvPr>
          <p:cNvPicPr>
            <a:picLocks/>
          </p:cNvPicPr>
          <p:nvPr/>
        </p:nvPicPr>
        <p:blipFill>
          <a:blip r:embed="rId5"/>
          <a:stretch>
            <a:fillRect/>
          </a:stretch>
        </p:blipFill>
        <p:spPr>
          <a:xfrm>
            <a:off x="1106389" y="5105973"/>
            <a:ext cx="419100" cy="419100"/>
          </a:xfrm>
          <a:prstGeom prst="rect">
            <a:avLst/>
          </a:prstGeom>
        </p:spPr>
      </p:pic>
      <p:pic>
        <p:nvPicPr>
          <p:cNvPr id="26" name="Picture 25" descr="A person in a yellow dress holding a blue umbrella&#10;&#10;Description automatically generated">
            <a:extLst>
              <a:ext uri="{FF2B5EF4-FFF2-40B4-BE49-F238E27FC236}">
                <a16:creationId xmlns:a16="http://schemas.microsoft.com/office/drawing/2014/main" id="{A76EBD3D-5911-5147-A767-777985E3FDF9}"/>
              </a:ext>
            </a:extLst>
          </p:cNvPr>
          <p:cNvPicPr>
            <a:picLocks noChangeAspect="1"/>
          </p:cNvPicPr>
          <p:nvPr/>
        </p:nvPicPr>
        <p:blipFill>
          <a:blip r:embed="rId6"/>
          <a:stretch>
            <a:fillRect/>
          </a:stretch>
        </p:blipFill>
        <p:spPr>
          <a:xfrm>
            <a:off x="1116046" y="2163398"/>
            <a:ext cx="2711724" cy="2711724"/>
          </a:xfrm>
          <a:prstGeom prst="rect">
            <a:avLst/>
          </a:prstGeom>
        </p:spPr>
      </p:pic>
    </p:spTree>
    <p:extLst>
      <p:ext uri="{BB962C8B-B14F-4D97-AF65-F5344CB8AC3E}">
        <p14:creationId xmlns:p14="http://schemas.microsoft.com/office/powerpoint/2010/main" val="38980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5C99A-D3FE-284A-8538-AA46A607684D}"/>
              </a:ext>
            </a:extLst>
          </p:cNvPr>
          <p:cNvSpPr txBox="1">
            <a:spLocks/>
          </p:cNvSpPr>
          <p:nvPr/>
        </p:nvSpPr>
        <p:spPr>
          <a:xfrm>
            <a:off x="975144" y="675758"/>
            <a:ext cx="8875109" cy="584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Leadership Development</a:t>
            </a:r>
            <a:endParaRPr lang="en-US" sz="12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5" name="Title 1">
            <a:extLst>
              <a:ext uri="{FF2B5EF4-FFF2-40B4-BE49-F238E27FC236}">
                <a16:creationId xmlns:a16="http://schemas.microsoft.com/office/drawing/2014/main" id="{130A8D55-6B8C-E645-A0A9-43CC0E0B5694}"/>
              </a:ext>
            </a:extLst>
          </p:cNvPr>
          <p:cNvSpPr txBox="1">
            <a:spLocks/>
          </p:cNvSpPr>
          <p:nvPr/>
        </p:nvSpPr>
        <p:spPr>
          <a:xfrm>
            <a:off x="975144" y="1426255"/>
            <a:ext cx="9150989" cy="18842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r>
              <a:rPr lang="en-US" sz="2400" b="1" dirty="0">
                <a:solidFill>
                  <a:srgbClr val="63B0BB"/>
                </a:solidFill>
                <a:latin typeface="Arial" panose="020B0604020202020204" pitchFamily="34" charset="0"/>
                <a:ea typeface="Open Sans" panose="020B0606030504020204" pitchFamily="34" charset="0"/>
                <a:cs typeface="Arial" panose="020B0604020202020204" pitchFamily="34" charset="0"/>
              </a:rPr>
              <a:t>Get involved in your SWE section!</a:t>
            </a:r>
          </a:p>
          <a:p>
            <a:r>
              <a:rPr lang="en-US" sz="2000" dirty="0">
                <a:solidFill>
                  <a:srgbClr val="404040"/>
                </a:solidFill>
                <a:latin typeface="Arial" panose="020B0604020202020204" pitchFamily="34" charset="0"/>
                <a:cs typeface="Arial" panose="020B0604020202020204" pitchFamily="34" charset="0"/>
              </a:rPr>
              <a:t>Join the leadership team or volunteer for special events. </a:t>
            </a:r>
          </a:p>
          <a:p>
            <a:r>
              <a:rPr lang="en-US" sz="2000" dirty="0">
                <a:solidFill>
                  <a:srgbClr val="404040"/>
                </a:solidFill>
                <a:latin typeface="Arial" panose="020B0604020202020204" pitchFamily="34" charset="0"/>
                <a:cs typeface="Arial" panose="020B0604020202020204" pitchFamily="34" charset="0"/>
              </a:rPr>
              <a:t>The skills you learn will help you emerge as a leader in your engineering career. </a:t>
            </a:r>
            <a:endParaRPr lang="en-US" sz="500" b="1" dirty="0">
              <a:solidFill>
                <a:srgbClr val="404040"/>
              </a:solidFill>
              <a:latin typeface="Arial" panose="020B0604020202020204" pitchFamily="34" charset="0"/>
              <a:ea typeface="Open Sans" panose="020B06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F066D84-0C98-6246-A63B-67B5762004A5}"/>
              </a:ext>
            </a:extLst>
          </p:cNvPr>
          <p:cNvPicPr>
            <a:picLocks/>
          </p:cNvPicPr>
          <p:nvPr/>
        </p:nvPicPr>
        <p:blipFill>
          <a:blip r:embed="rId2"/>
          <a:stretch>
            <a:fillRect/>
          </a:stretch>
        </p:blipFill>
        <p:spPr>
          <a:xfrm>
            <a:off x="701255" y="754492"/>
            <a:ext cx="273889" cy="273889"/>
          </a:xfrm>
          <a:prstGeom prst="rect">
            <a:avLst/>
          </a:prstGeom>
        </p:spPr>
      </p:pic>
      <p:pic>
        <p:nvPicPr>
          <p:cNvPr id="8" name="Picture 7" descr="A picture containing person, child, girl, colorful&#10;&#10;Description automatically generated">
            <a:extLst>
              <a:ext uri="{FF2B5EF4-FFF2-40B4-BE49-F238E27FC236}">
                <a16:creationId xmlns:a16="http://schemas.microsoft.com/office/drawing/2014/main" id="{59D86CDB-DB4A-014A-A84A-E01BC3DC0F73}"/>
              </a:ext>
            </a:extLst>
          </p:cNvPr>
          <p:cNvPicPr>
            <a:picLocks noChangeAspect="1"/>
          </p:cNvPicPr>
          <p:nvPr/>
        </p:nvPicPr>
        <p:blipFill>
          <a:blip r:embed="rId3"/>
          <a:stretch>
            <a:fillRect/>
          </a:stretch>
        </p:blipFill>
        <p:spPr>
          <a:xfrm>
            <a:off x="1084381" y="2753215"/>
            <a:ext cx="3521486" cy="2299971"/>
          </a:xfrm>
          <a:prstGeom prst="rect">
            <a:avLst/>
          </a:prstGeom>
        </p:spPr>
      </p:pic>
      <p:pic>
        <p:nvPicPr>
          <p:cNvPr id="10" name="Picture 9" descr="A group of people standing in front of a sign&#10;&#10;Description automatically generated">
            <a:extLst>
              <a:ext uri="{FF2B5EF4-FFF2-40B4-BE49-F238E27FC236}">
                <a16:creationId xmlns:a16="http://schemas.microsoft.com/office/drawing/2014/main" id="{070C1E8D-FA76-FC4A-8FF6-7A0191F1BD8C}"/>
              </a:ext>
            </a:extLst>
          </p:cNvPr>
          <p:cNvPicPr>
            <a:picLocks noChangeAspect="1"/>
          </p:cNvPicPr>
          <p:nvPr/>
        </p:nvPicPr>
        <p:blipFill rotWithShape="1">
          <a:blip r:embed="rId4"/>
          <a:srcRect t="26423" b="16807"/>
          <a:stretch/>
        </p:blipFill>
        <p:spPr>
          <a:xfrm>
            <a:off x="4743450" y="2753214"/>
            <a:ext cx="2705100" cy="2299971"/>
          </a:xfrm>
          <a:prstGeom prst="rect">
            <a:avLst/>
          </a:prstGeom>
        </p:spPr>
      </p:pic>
      <p:pic>
        <p:nvPicPr>
          <p:cNvPr id="12" name="Picture 11" descr="A group of people standing in front of a store&#10;&#10;Description automatically generated">
            <a:extLst>
              <a:ext uri="{FF2B5EF4-FFF2-40B4-BE49-F238E27FC236}">
                <a16:creationId xmlns:a16="http://schemas.microsoft.com/office/drawing/2014/main" id="{CB868DBB-CA27-5A41-B5C3-7F421B0DD5AA}"/>
              </a:ext>
            </a:extLst>
          </p:cNvPr>
          <p:cNvPicPr>
            <a:picLocks noChangeAspect="1"/>
          </p:cNvPicPr>
          <p:nvPr/>
        </p:nvPicPr>
        <p:blipFill>
          <a:blip r:embed="rId5"/>
          <a:stretch>
            <a:fillRect/>
          </a:stretch>
        </p:blipFill>
        <p:spPr>
          <a:xfrm>
            <a:off x="7586133" y="2753214"/>
            <a:ext cx="3445934" cy="2300890"/>
          </a:xfrm>
          <a:prstGeom prst="rect">
            <a:avLst/>
          </a:prstGeom>
        </p:spPr>
      </p:pic>
    </p:spTree>
    <p:extLst>
      <p:ext uri="{BB962C8B-B14F-4D97-AF65-F5344CB8AC3E}">
        <p14:creationId xmlns:p14="http://schemas.microsoft.com/office/powerpoint/2010/main" val="42808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6F403-8EC3-0948-AF3D-0F2C48A7B9B8}"/>
              </a:ext>
            </a:extLst>
          </p:cNvPr>
          <p:cNvSpPr/>
          <p:nvPr/>
        </p:nvSpPr>
        <p:spPr>
          <a:xfrm>
            <a:off x="3985273" y="3044709"/>
            <a:ext cx="6292202" cy="1320362"/>
          </a:xfrm>
          <a:prstGeom prst="rect">
            <a:avLst/>
          </a:prstGeom>
        </p:spPr>
        <p:txBody>
          <a:bodyPr wrap="square">
            <a:spAutoFit/>
          </a:bodyPr>
          <a:lstStyle/>
          <a:p>
            <a:r>
              <a:rPr lang="en-US" dirty="0">
                <a:solidFill>
                  <a:srgbClr val="404040"/>
                </a:solidFill>
                <a:latin typeface="Arial" panose="020B0604020202020204" pitchFamily="34" charset="0"/>
              </a:rPr>
              <a:t>We hope you find all of SWE’s membership benefits useful and join or renew your membership today! If you have any questions about SWE’s member benefits, please do not hesitate to reach out to </a:t>
            </a:r>
            <a:r>
              <a:rPr lang="en-US" u="sng" dirty="0">
                <a:solidFill>
                  <a:srgbClr val="5A5377"/>
                </a:solidFill>
                <a:latin typeface="Arial" panose="020B0604020202020204" pitchFamily="34" charset="0"/>
                <a:hlinkClick r:id="rId3">
                  <a:extLst>
                    <a:ext uri="{A12FA001-AC4F-418D-AE19-62706E023703}">
                      <ahyp:hlinkClr xmlns:ahyp="http://schemas.microsoft.com/office/drawing/2018/hyperlinkcolor" val="tx"/>
                    </a:ext>
                  </a:extLst>
                </a:hlinkClick>
              </a:rPr>
              <a:t>membership@swe.org</a:t>
            </a:r>
            <a:r>
              <a:rPr lang="en-US" dirty="0">
                <a:solidFill>
                  <a:srgbClr val="5A5377"/>
                </a:solidFill>
                <a:latin typeface="Arial" panose="020B0604020202020204" pitchFamily="34" charset="0"/>
              </a:rPr>
              <a:t>. </a:t>
            </a:r>
            <a:endParaRPr lang="en-US" dirty="0">
              <a:solidFill>
                <a:srgbClr val="5A5377"/>
              </a:solidFill>
            </a:endParaRPr>
          </a:p>
        </p:txBody>
      </p:sp>
      <p:pic>
        <p:nvPicPr>
          <p:cNvPr id="7" name="Picture 6">
            <a:extLst>
              <a:ext uri="{FF2B5EF4-FFF2-40B4-BE49-F238E27FC236}">
                <a16:creationId xmlns:a16="http://schemas.microsoft.com/office/drawing/2014/main" id="{A5C975A4-BE58-8546-B047-0FB0564CE9BA}"/>
              </a:ext>
            </a:extLst>
          </p:cNvPr>
          <p:cNvPicPr>
            <a:picLocks noChangeAspect="1"/>
          </p:cNvPicPr>
          <p:nvPr/>
        </p:nvPicPr>
        <p:blipFill>
          <a:blip r:embed="rId4"/>
          <a:stretch>
            <a:fillRect/>
          </a:stretch>
        </p:blipFill>
        <p:spPr>
          <a:xfrm>
            <a:off x="1219200" y="2828835"/>
            <a:ext cx="2400658" cy="1200329"/>
          </a:xfrm>
          <a:prstGeom prst="rect">
            <a:avLst/>
          </a:prstGeom>
        </p:spPr>
      </p:pic>
    </p:spTree>
    <p:extLst>
      <p:ext uri="{BB962C8B-B14F-4D97-AF65-F5344CB8AC3E}">
        <p14:creationId xmlns:p14="http://schemas.microsoft.com/office/powerpoint/2010/main" val="136749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5377"/>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C08DCB7-1187-6D4D-99C7-369BD262A13F}"/>
              </a:ext>
            </a:extLst>
          </p:cNvPr>
          <p:cNvPicPr>
            <a:picLocks noChangeAspect="1"/>
          </p:cNvPicPr>
          <p:nvPr/>
        </p:nvPicPr>
        <p:blipFill>
          <a:blip r:embed="rId2"/>
          <a:stretch>
            <a:fillRect/>
          </a:stretch>
        </p:blipFill>
        <p:spPr>
          <a:xfrm>
            <a:off x="5137150" y="1741714"/>
            <a:ext cx="1917700" cy="1905000"/>
          </a:xfrm>
          <a:prstGeom prst="rect">
            <a:avLst/>
          </a:prstGeom>
        </p:spPr>
      </p:pic>
      <p:sp>
        <p:nvSpPr>
          <p:cNvPr id="6" name="Rectangle 5">
            <a:extLst>
              <a:ext uri="{FF2B5EF4-FFF2-40B4-BE49-F238E27FC236}">
                <a16:creationId xmlns:a16="http://schemas.microsoft.com/office/drawing/2014/main" id="{6D082A1F-DFEF-6745-ADAC-FF4EB0F78DFB}"/>
              </a:ext>
            </a:extLst>
          </p:cNvPr>
          <p:cNvSpPr/>
          <p:nvPr/>
        </p:nvSpPr>
        <p:spPr>
          <a:xfrm>
            <a:off x="3048000" y="3980293"/>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Continue your Journey with SWE. </a:t>
            </a:r>
          </a:p>
          <a:p>
            <a:pPr algn="ctr"/>
            <a:r>
              <a:rPr lang="en-US" b="1" dirty="0">
                <a:solidFill>
                  <a:schemeClr val="bg1"/>
                </a:solidFill>
                <a:latin typeface="Arial" panose="020B0604020202020204" pitchFamily="34" charset="0"/>
                <a:cs typeface="Arial" panose="020B0604020202020204" pitchFamily="34" charset="0"/>
              </a:rPr>
              <a:t>Join or Renew today.</a:t>
            </a:r>
            <a:endParaRPr lang="en-US" b="1" dirty="0">
              <a:solidFill>
                <a:schemeClr val="bg1"/>
              </a:solidFill>
              <a:effectLst/>
              <a:latin typeface="Arial" panose="020B0604020202020204" pitchFamily="34" charset="0"/>
              <a:cs typeface="Arial" panose="020B0604020202020204" pitchFamily="34" charset="0"/>
            </a:endParaRPr>
          </a:p>
          <a:p>
            <a:pPr algn="ctr"/>
            <a:br>
              <a:rPr lang="en-US" b="0" dirty="0">
                <a:solidFill>
                  <a:schemeClr val="bg1"/>
                </a:solidFill>
                <a:effectLst/>
                <a:latin typeface="Arial" panose="020B0604020202020204" pitchFamily="34" charset="0"/>
                <a:cs typeface="Arial" panose="020B0604020202020204" pitchFamily="34" charset="0"/>
              </a:rPr>
            </a:br>
            <a:r>
              <a:rPr lang="en-US" dirty="0" err="1">
                <a:solidFill>
                  <a:schemeClr val="bg1"/>
                </a:solidFill>
                <a:latin typeface="Arial" panose="020B0604020202020204" pitchFamily="34" charset="0"/>
                <a:cs typeface="Arial" panose="020B0604020202020204" pitchFamily="34" charset="0"/>
              </a:rPr>
              <a:t>membership.swe.org</a:t>
            </a:r>
            <a:endParaRPr lang="en-US" b="0" dirty="0">
              <a:solidFill>
                <a:schemeClr val="bg1"/>
              </a:solidFill>
              <a:effectLst/>
              <a:latin typeface="Arial" panose="020B0604020202020204" pitchFamily="34" charset="0"/>
              <a:cs typeface="Arial" panose="020B0604020202020204" pitchFamily="34" charset="0"/>
            </a:endParaRPr>
          </a:p>
          <a:p>
            <a:pPr algn="ct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69189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B9609A-4214-7740-A603-4C63061DBF0A}"/>
              </a:ext>
            </a:extLst>
          </p:cNvPr>
          <p:cNvSpPr/>
          <p:nvPr/>
        </p:nvSpPr>
        <p:spPr>
          <a:xfrm>
            <a:off x="1043621" y="2520092"/>
            <a:ext cx="7030858" cy="394030"/>
          </a:xfrm>
          <a:prstGeom prst="rect">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840956-1E28-C446-98C5-407B9CC4CDD8}"/>
              </a:ext>
            </a:extLst>
          </p:cNvPr>
          <p:cNvSpPr/>
          <p:nvPr/>
        </p:nvSpPr>
        <p:spPr>
          <a:xfrm>
            <a:off x="1043623" y="2071055"/>
            <a:ext cx="2999102" cy="446276"/>
          </a:xfrm>
          <a:prstGeom prst="rect">
            <a:avLst/>
          </a:prstGeom>
          <a:solidFill>
            <a:srgbClr val="63B0BB"/>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67F9C7-85A8-6D4F-BD9E-52A1D6AA5F38}"/>
              </a:ext>
            </a:extLst>
          </p:cNvPr>
          <p:cNvSpPr/>
          <p:nvPr/>
        </p:nvSpPr>
        <p:spPr>
          <a:xfrm>
            <a:off x="975143" y="3910915"/>
            <a:ext cx="7099336" cy="1781036"/>
          </a:xfrm>
          <a:prstGeom prst="rect">
            <a:avLst/>
          </a:prstGeom>
          <a:solidFill>
            <a:srgbClr val="5A53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Content Placeholder 2">
            <a:extLst>
              <a:ext uri="{FF2B5EF4-FFF2-40B4-BE49-F238E27FC236}">
                <a16:creationId xmlns:a16="http://schemas.microsoft.com/office/drawing/2014/main" id="{568C680F-E4FA-CE48-BDB8-9F7A54ED2E50}"/>
              </a:ext>
            </a:extLst>
          </p:cNvPr>
          <p:cNvSpPr>
            <a:spLocks noGrp="1"/>
          </p:cNvSpPr>
          <p:nvPr>
            <p:ph idx="1"/>
          </p:nvPr>
        </p:nvSpPr>
        <p:spPr>
          <a:xfrm>
            <a:off x="988474" y="1166049"/>
            <a:ext cx="6601691" cy="426323"/>
          </a:xfrm>
        </p:spPr>
        <p:txBody>
          <a:bodyPr>
            <a:noAutofit/>
          </a:bodyPr>
          <a:lstStyle/>
          <a:p>
            <a:pPr marL="0" indent="0">
              <a:buNone/>
            </a:pPr>
            <a:r>
              <a:rPr lang="en-US" sz="2000" b="1" dirty="0">
                <a:solidFill>
                  <a:srgbClr val="63B0BB"/>
                </a:solidFill>
                <a:latin typeface="Arial" panose="020B0604020202020204" pitchFamily="34" charset="0"/>
                <a:ea typeface="Open Sans Semibold" panose="020B0606030504020204" pitchFamily="34" charset="0"/>
                <a:cs typeface="Arial" panose="020B0604020202020204" pitchFamily="34" charset="0"/>
              </a:rPr>
              <a:t>Ease the transition from college to career. </a:t>
            </a:r>
            <a:endParaRPr lang="en-US" dirty="0"/>
          </a:p>
        </p:txBody>
      </p:sp>
      <p:sp>
        <p:nvSpPr>
          <p:cNvPr id="4" name="Title 1">
            <a:extLst>
              <a:ext uri="{FF2B5EF4-FFF2-40B4-BE49-F238E27FC236}">
                <a16:creationId xmlns:a16="http://schemas.microsoft.com/office/drawing/2014/main" id="{4BF03548-FE0B-5442-9D95-5B977074318E}"/>
              </a:ext>
            </a:extLst>
          </p:cNvPr>
          <p:cNvSpPr>
            <a:spLocks noGrp="1"/>
          </p:cNvSpPr>
          <p:nvPr>
            <p:ph type="title"/>
          </p:nvPr>
        </p:nvSpPr>
        <p:spPr>
          <a:xfrm>
            <a:off x="98847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Collegiate to Career (C2C) Membership</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DEE3CB9A-48A6-1E4F-BCCC-4E14A8C74502}"/>
              </a:ext>
            </a:extLst>
          </p:cNvPr>
          <p:cNvSpPr txBox="1">
            <a:spLocks/>
          </p:cNvSpPr>
          <p:nvPr/>
        </p:nvSpPr>
        <p:spPr>
          <a:xfrm>
            <a:off x="1054408" y="3999928"/>
            <a:ext cx="6535758" cy="1562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Arial" panose="020B0604020202020204" pitchFamily="34" charset="0"/>
                <a:ea typeface="Open Sans" panose="020B0606030504020204" pitchFamily="34" charset="0"/>
                <a:cs typeface="Arial" panose="020B0604020202020204" pitchFamily="34" charset="0"/>
              </a:rPr>
              <a:t>Already a C2C member?</a:t>
            </a:r>
          </a:p>
          <a:p>
            <a:pPr marL="0" indent="0">
              <a:lnSpc>
                <a:spcPts val="2200"/>
              </a:lnSpc>
              <a:buNone/>
            </a:pPr>
            <a: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t>Make sure your education information is always current in your SWE membership profile! This membership relies on the graduation date listed in your profile - it must be in the future for the C2C membership to remain active.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82813E8-4E3F-0349-8CA0-598D3846EF26}"/>
              </a:ext>
            </a:extLst>
          </p:cNvPr>
          <p:cNvPicPr>
            <a:picLocks/>
          </p:cNvPicPr>
          <p:nvPr/>
        </p:nvPicPr>
        <p:blipFill>
          <a:blip r:embed="rId3"/>
          <a:stretch>
            <a:fillRect/>
          </a:stretch>
        </p:blipFill>
        <p:spPr>
          <a:xfrm>
            <a:off x="701255" y="771739"/>
            <a:ext cx="273889" cy="273889"/>
          </a:xfrm>
          <a:prstGeom prst="rect">
            <a:avLst/>
          </a:prstGeom>
        </p:spPr>
      </p:pic>
      <p:sp>
        <p:nvSpPr>
          <p:cNvPr id="5" name="Rectangle 4">
            <a:extLst>
              <a:ext uri="{FF2B5EF4-FFF2-40B4-BE49-F238E27FC236}">
                <a16:creationId xmlns:a16="http://schemas.microsoft.com/office/drawing/2014/main" id="{A60622E0-39D1-5345-B9BE-89B6E0D2FE65}"/>
              </a:ext>
            </a:extLst>
          </p:cNvPr>
          <p:cNvSpPr/>
          <p:nvPr/>
        </p:nvSpPr>
        <p:spPr>
          <a:xfrm>
            <a:off x="1071340" y="2113446"/>
            <a:ext cx="2988319" cy="400110"/>
          </a:xfrm>
          <a:prstGeom prst="rect">
            <a:avLst/>
          </a:prstGeom>
        </p:spPr>
        <p:txBody>
          <a:bodyPr wrap="none">
            <a:spAutoFit/>
          </a:bodyPr>
          <a:lstStyle/>
          <a:p>
            <a:r>
              <a:rPr lang="en-US" sz="2000" b="1" dirty="0">
                <a:solidFill>
                  <a:schemeClr val="bg1"/>
                </a:solidFill>
                <a:latin typeface="Arial" panose="020B0604020202020204" pitchFamily="34" charset="0"/>
                <a:ea typeface="Open Sans" panose="020B0606030504020204" pitchFamily="34" charset="0"/>
                <a:cs typeface="Arial" panose="020B0604020202020204" pitchFamily="34" charset="0"/>
              </a:rPr>
              <a:t>One-time $50 payment </a:t>
            </a:r>
            <a:endParaRPr lang="en-US" sz="2000" dirty="0">
              <a:solidFill>
                <a:schemeClr val="bg1"/>
              </a:solidFill>
            </a:endParaRPr>
          </a:p>
        </p:txBody>
      </p:sp>
      <p:sp>
        <p:nvSpPr>
          <p:cNvPr id="6" name="Rectangle 5">
            <a:extLst>
              <a:ext uri="{FF2B5EF4-FFF2-40B4-BE49-F238E27FC236}">
                <a16:creationId xmlns:a16="http://schemas.microsoft.com/office/drawing/2014/main" id="{41E4E220-0F86-3E49-AB34-43BB3A73C823}"/>
              </a:ext>
            </a:extLst>
          </p:cNvPr>
          <p:cNvSpPr/>
          <p:nvPr/>
        </p:nvSpPr>
        <p:spPr>
          <a:xfrm>
            <a:off x="1043621" y="3133393"/>
            <a:ext cx="7099336" cy="584775"/>
          </a:xfrm>
          <a:prstGeom prst="rect">
            <a:avLst/>
          </a:prstGeom>
        </p:spPr>
        <p:txBody>
          <a:bodyPr wrap="square">
            <a:spAutoFit/>
          </a:bodyPr>
          <a:lstStyle/>
          <a:p>
            <a:r>
              <a:rPr lang="en-US" sz="1600" b="1" dirty="0">
                <a:solidFill>
                  <a:srgbClr val="5A5377"/>
                </a:solidFill>
                <a:latin typeface="Arial" panose="020B0604020202020204" pitchFamily="34" charset="0"/>
                <a:cs typeface="Arial" panose="020B0604020202020204" pitchFamily="34" charset="0"/>
              </a:rPr>
              <a:t>C2C Membership is beneficial for collegiate members with two or more years of schooling left. </a:t>
            </a:r>
            <a:endParaRPr lang="en-US" sz="1600" b="1" i="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486B8B7-2AE2-104D-81D1-B7BB0496C092}"/>
              </a:ext>
            </a:extLst>
          </p:cNvPr>
          <p:cNvSpPr/>
          <p:nvPr/>
        </p:nvSpPr>
        <p:spPr>
          <a:xfrm>
            <a:off x="1054408" y="2571685"/>
            <a:ext cx="7308444" cy="307777"/>
          </a:xfrm>
          <a:prstGeom prst="rect">
            <a:avLst/>
          </a:prstGeom>
        </p:spPr>
        <p:txBody>
          <a:bodyPr wrap="square">
            <a:spAutoFit/>
          </a:bodyPr>
          <a:lstStyle/>
          <a:p>
            <a:r>
              <a:rPr lang="en-US" sz="1400" b="1" dirty="0">
                <a:solidFill>
                  <a:srgbClr val="63B0BB"/>
                </a:solidFill>
                <a:latin typeface="Arial" panose="020B0604020202020204" pitchFamily="34" charset="0"/>
                <a:ea typeface="Open Sans" panose="020B0606030504020204" pitchFamily="34" charset="0"/>
                <a:cs typeface="Arial" panose="020B0604020202020204" pitchFamily="34" charset="0"/>
              </a:rPr>
              <a:t>SWE Membership for entire collegiate career + first year of professional career </a:t>
            </a:r>
          </a:p>
        </p:txBody>
      </p:sp>
    </p:spTree>
    <p:extLst>
      <p:ext uri="{BB962C8B-B14F-4D97-AF65-F5344CB8AC3E}">
        <p14:creationId xmlns:p14="http://schemas.microsoft.com/office/powerpoint/2010/main" val="404439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D2664C1-1B5D-0E46-A1B6-EBD356C3C671}"/>
              </a:ext>
            </a:extLst>
          </p:cNvPr>
          <p:cNvPicPr>
            <a:picLocks noChangeAspect="1"/>
          </p:cNvPicPr>
          <p:nvPr/>
        </p:nvPicPr>
        <p:blipFill>
          <a:blip r:embed="rId2"/>
          <a:stretch>
            <a:fillRect/>
          </a:stretch>
        </p:blipFill>
        <p:spPr>
          <a:xfrm>
            <a:off x="10494236" y="304630"/>
            <a:ext cx="1404507" cy="1395206"/>
          </a:xfrm>
          <a:prstGeom prst="rect">
            <a:avLst/>
          </a:prstGeom>
        </p:spPr>
      </p:pic>
      <p:sp>
        <p:nvSpPr>
          <p:cNvPr id="5" name="Title 1">
            <a:extLst>
              <a:ext uri="{FF2B5EF4-FFF2-40B4-BE49-F238E27FC236}">
                <a16:creationId xmlns:a16="http://schemas.microsoft.com/office/drawing/2014/main" id="{22435605-946F-284F-99E1-A53418DB5679}"/>
              </a:ext>
            </a:extLst>
          </p:cNvPr>
          <p:cNvSpPr>
            <a:spLocks noGrp="1"/>
          </p:cNvSpPr>
          <p:nvPr>
            <p:ph type="title"/>
          </p:nvPr>
        </p:nvSpPr>
        <p:spPr>
          <a:xfrm>
            <a:off x="1005624" y="670119"/>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A Global Community</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D1851BD-9E0B-164B-B68D-35E2FA039696}"/>
              </a:ext>
            </a:extLst>
          </p:cNvPr>
          <p:cNvSpPr>
            <a:spLocks noGrp="1"/>
          </p:cNvSpPr>
          <p:nvPr>
            <p:ph idx="1"/>
          </p:nvPr>
        </p:nvSpPr>
        <p:spPr>
          <a:xfrm>
            <a:off x="975144" y="1206743"/>
            <a:ext cx="6551815" cy="662999"/>
          </a:xfrm>
        </p:spPr>
        <p:txBody>
          <a:bodyPr>
            <a:noAutofit/>
          </a:bodyPr>
          <a:lstStyle/>
          <a:p>
            <a:pPr marL="0" indent="0">
              <a:buNone/>
            </a:pPr>
            <a:r>
              <a:rPr lang="en-US" sz="2000" b="1" dirty="0">
                <a:solidFill>
                  <a:srgbClr val="63B0BB"/>
                </a:solidFill>
                <a:latin typeface="Arial" panose="020B0604020202020204" pitchFamily="34" charset="0"/>
                <a:cs typeface="Arial" panose="020B0604020202020204" pitchFamily="34" charset="0"/>
              </a:rPr>
              <a:t>The SWE community is 40,000+ strong and members come from all walks of life.</a:t>
            </a:r>
            <a:endParaRPr lang="en-US" sz="1600" b="1" dirty="0">
              <a:solidFill>
                <a:srgbClr val="63B0BB"/>
              </a:solidFill>
              <a:latin typeface="Arial" panose="020B0604020202020204" pitchFamily="34" charset="0"/>
              <a:ea typeface="Open Sans Semibold"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B257D7-0D82-E54B-B283-F6E47288F0D9}"/>
              </a:ext>
            </a:extLst>
          </p:cNvPr>
          <p:cNvSpPr/>
          <p:nvPr/>
        </p:nvSpPr>
        <p:spPr>
          <a:xfrm>
            <a:off x="1005624" y="2138258"/>
            <a:ext cx="6966162" cy="923330"/>
          </a:xfrm>
          <a:prstGeom prst="rect">
            <a:avLst/>
          </a:prstGeom>
        </p:spPr>
        <p:txBody>
          <a:bodyPr wrap="square">
            <a:spAutoFit/>
          </a:bodyPr>
          <a:lstStyle/>
          <a:p>
            <a:r>
              <a:rPr lang="en-US" sz="1600" dirty="0">
                <a:solidFill>
                  <a:srgbClr val="404040"/>
                </a:solidFill>
                <a:latin typeface="Arial" panose="020B0604020202020204" pitchFamily="34" charset="0"/>
                <a:cs typeface="Arial" panose="020B0604020202020204" pitchFamily="34" charset="0"/>
              </a:rPr>
              <a:t>Take advantage of all the member benefits SWE has to offer:</a:t>
            </a:r>
            <a:endParaRPr lang="en-US" sz="1600" dirty="0">
              <a:solidFill>
                <a:srgbClr val="404040"/>
              </a:solidFill>
              <a:effectLst/>
              <a:latin typeface="Arial" panose="020B0604020202020204" pitchFamily="34" charset="0"/>
              <a:cs typeface="Arial" panose="020B0604020202020204" pitchFamily="34" charset="0"/>
            </a:endParaRPr>
          </a:p>
          <a:p>
            <a:br>
              <a:rPr lang="en-US" dirty="0"/>
            </a:br>
            <a:endParaRPr lang="en-US" dirty="0"/>
          </a:p>
        </p:txBody>
      </p:sp>
      <p:pic>
        <p:nvPicPr>
          <p:cNvPr id="9" name="Picture 8">
            <a:extLst>
              <a:ext uri="{FF2B5EF4-FFF2-40B4-BE49-F238E27FC236}">
                <a16:creationId xmlns:a16="http://schemas.microsoft.com/office/drawing/2014/main" id="{E049674D-47E1-ED48-B084-32E2E7EB85CF}"/>
              </a:ext>
            </a:extLst>
          </p:cNvPr>
          <p:cNvPicPr>
            <a:picLocks/>
          </p:cNvPicPr>
          <p:nvPr/>
        </p:nvPicPr>
        <p:blipFill>
          <a:blip r:embed="rId3"/>
          <a:stretch>
            <a:fillRect/>
          </a:stretch>
        </p:blipFill>
        <p:spPr>
          <a:xfrm>
            <a:off x="701255" y="754492"/>
            <a:ext cx="273889" cy="273889"/>
          </a:xfrm>
          <a:prstGeom prst="rect">
            <a:avLst/>
          </a:prstGeom>
        </p:spPr>
      </p:pic>
      <p:pic>
        <p:nvPicPr>
          <p:cNvPr id="2" name="Picture 1">
            <a:extLst>
              <a:ext uri="{FF2B5EF4-FFF2-40B4-BE49-F238E27FC236}">
                <a16:creationId xmlns:a16="http://schemas.microsoft.com/office/drawing/2014/main" id="{2537F676-FE77-9D44-B5BD-E061AF1CDEB5}"/>
              </a:ext>
            </a:extLst>
          </p:cNvPr>
          <p:cNvPicPr>
            <a:picLocks/>
          </p:cNvPicPr>
          <p:nvPr/>
        </p:nvPicPr>
        <p:blipFill>
          <a:blip r:embed="rId4"/>
          <a:stretch>
            <a:fillRect/>
          </a:stretch>
        </p:blipFill>
        <p:spPr>
          <a:xfrm>
            <a:off x="1040704" y="2653397"/>
            <a:ext cx="539101" cy="539101"/>
          </a:xfrm>
          <a:prstGeom prst="rect">
            <a:avLst/>
          </a:prstGeom>
        </p:spPr>
      </p:pic>
      <p:sp>
        <p:nvSpPr>
          <p:cNvPr id="3" name="Rectangle 2">
            <a:extLst>
              <a:ext uri="{FF2B5EF4-FFF2-40B4-BE49-F238E27FC236}">
                <a16:creationId xmlns:a16="http://schemas.microsoft.com/office/drawing/2014/main" id="{293019B9-5944-5D47-A530-1C7EB9946050}"/>
              </a:ext>
            </a:extLst>
          </p:cNvPr>
          <p:cNvSpPr/>
          <p:nvPr/>
        </p:nvSpPr>
        <p:spPr>
          <a:xfrm>
            <a:off x="1555864" y="2780831"/>
            <a:ext cx="1471878"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Scholarships</a:t>
            </a:r>
          </a:p>
        </p:txBody>
      </p:sp>
      <p:sp>
        <p:nvSpPr>
          <p:cNvPr id="10" name="Rectangle 9">
            <a:extLst>
              <a:ext uri="{FF2B5EF4-FFF2-40B4-BE49-F238E27FC236}">
                <a16:creationId xmlns:a16="http://schemas.microsoft.com/office/drawing/2014/main" id="{F4772681-F4AE-1E4F-9A4D-E8271979F0F0}"/>
              </a:ext>
            </a:extLst>
          </p:cNvPr>
          <p:cNvSpPr/>
          <p:nvPr/>
        </p:nvSpPr>
        <p:spPr>
          <a:xfrm>
            <a:off x="1555864" y="3481729"/>
            <a:ext cx="1540806"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Career Center</a:t>
            </a:r>
          </a:p>
        </p:txBody>
      </p:sp>
      <p:pic>
        <p:nvPicPr>
          <p:cNvPr id="12" name="Picture 11">
            <a:extLst>
              <a:ext uri="{FF2B5EF4-FFF2-40B4-BE49-F238E27FC236}">
                <a16:creationId xmlns:a16="http://schemas.microsoft.com/office/drawing/2014/main" id="{F681974A-0BBE-8949-BA59-45F32A45D26F}"/>
              </a:ext>
            </a:extLst>
          </p:cNvPr>
          <p:cNvPicPr>
            <a:picLocks/>
          </p:cNvPicPr>
          <p:nvPr/>
        </p:nvPicPr>
        <p:blipFill>
          <a:blip r:embed="rId5"/>
          <a:stretch>
            <a:fillRect/>
          </a:stretch>
        </p:blipFill>
        <p:spPr>
          <a:xfrm>
            <a:off x="1078283" y="3371495"/>
            <a:ext cx="466442" cy="466442"/>
          </a:xfrm>
          <a:prstGeom prst="rect">
            <a:avLst/>
          </a:prstGeom>
        </p:spPr>
      </p:pic>
      <p:sp>
        <p:nvSpPr>
          <p:cNvPr id="13" name="Rectangle 12">
            <a:extLst>
              <a:ext uri="{FF2B5EF4-FFF2-40B4-BE49-F238E27FC236}">
                <a16:creationId xmlns:a16="http://schemas.microsoft.com/office/drawing/2014/main" id="{4ECC207F-91EA-0F4C-98CB-85EEEE8AED02}"/>
              </a:ext>
            </a:extLst>
          </p:cNvPr>
          <p:cNvSpPr/>
          <p:nvPr/>
        </p:nvSpPr>
        <p:spPr>
          <a:xfrm>
            <a:off x="1555864" y="4092506"/>
            <a:ext cx="2727029" cy="584775"/>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Education &amp; Professional </a:t>
            </a:r>
            <a:br>
              <a:rPr lang="en-US" sz="1600" b="1" dirty="0">
                <a:solidFill>
                  <a:srgbClr val="5A5377"/>
                </a:solidFill>
                <a:latin typeface="Arial" panose="020B0604020202020204" pitchFamily="34" charset="0"/>
                <a:cs typeface="Arial" panose="020B0604020202020204" pitchFamily="34" charset="0"/>
              </a:rPr>
            </a:br>
            <a:r>
              <a:rPr lang="en-US" sz="1600" b="1" dirty="0">
                <a:solidFill>
                  <a:srgbClr val="5A5377"/>
                </a:solidFill>
                <a:latin typeface="Arial" panose="020B0604020202020204" pitchFamily="34" charset="0"/>
                <a:cs typeface="Arial" panose="020B0604020202020204" pitchFamily="34" charset="0"/>
              </a:rPr>
              <a:t>Development</a:t>
            </a:r>
          </a:p>
        </p:txBody>
      </p:sp>
      <p:pic>
        <p:nvPicPr>
          <p:cNvPr id="14" name="Picture 13">
            <a:extLst>
              <a:ext uri="{FF2B5EF4-FFF2-40B4-BE49-F238E27FC236}">
                <a16:creationId xmlns:a16="http://schemas.microsoft.com/office/drawing/2014/main" id="{D8B3EF8C-56DC-0A42-AF73-C2D07100C058}"/>
              </a:ext>
            </a:extLst>
          </p:cNvPr>
          <p:cNvPicPr>
            <a:picLocks/>
          </p:cNvPicPr>
          <p:nvPr/>
        </p:nvPicPr>
        <p:blipFill>
          <a:blip r:embed="rId6"/>
          <a:stretch>
            <a:fillRect/>
          </a:stretch>
        </p:blipFill>
        <p:spPr>
          <a:xfrm>
            <a:off x="1075786" y="4129199"/>
            <a:ext cx="468939" cy="468939"/>
          </a:xfrm>
          <a:prstGeom prst="rect">
            <a:avLst/>
          </a:prstGeom>
        </p:spPr>
      </p:pic>
      <p:sp>
        <p:nvSpPr>
          <p:cNvPr id="15" name="Rectangle 14">
            <a:extLst>
              <a:ext uri="{FF2B5EF4-FFF2-40B4-BE49-F238E27FC236}">
                <a16:creationId xmlns:a16="http://schemas.microsoft.com/office/drawing/2014/main" id="{A5D36C9A-E326-5140-A881-FB7F057FF438}"/>
              </a:ext>
            </a:extLst>
          </p:cNvPr>
          <p:cNvSpPr/>
          <p:nvPr/>
        </p:nvSpPr>
        <p:spPr>
          <a:xfrm>
            <a:off x="1555864" y="4990894"/>
            <a:ext cx="2351926"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Global &amp; Local Events</a:t>
            </a:r>
          </a:p>
        </p:txBody>
      </p:sp>
      <p:pic>
        <p:nvPicPr>
          <p:cNvPr id="16" name="Picture 15">
            <a:extLst>
              <a:ext uri="{FF2B5EF4-FFF2-40B4-BE49-F238E27FC236}">
                <a16:creationId xmlns:a16="http://schemas.microsoft.com/office/drawing/2014/main" id="{F6D1621E-67E0-344F-B4D3-C1C29EEA69FB}"/>
              </a:ext>
            </a:extLst>
          </p:cNvPr>
          <p:cNvPicPr>
            <a:picLocks/>
          </p:cNvPicPr>
          <p:nvPr/>
        </p:nvPicPr>
        <p:blipFill>
          <a:blip r:embed="rId7"/>
          <a:stretch>
            <a:fillRect/>
          </a:stretch>
        </p:blipFill>
        <p:spPr>
          <a:xfrm>
            <a:off x="1075786" y="4935631"/>
            <a:ext cx="468940" cy="468940"/>
          </a:xfrm>
          <a:prstGeom prst="rect">
            <a:avLst/>
          </a:prstGeom>
        </p:spPr>
      </p:pic>
      <p:sp>
        <p:nvSpPr>
          <p:cNvPr id="18" name="Rectangle 17">
            <a:extLst>
              <a:ext uri="{FF2B5EF4-FFF2-40B4-BE49-F238E27FC236}">
                <a16:creationId xmlns:a16="http://schemas.microsoft.com/office/drawing/2014/main" id="{82A8D8FC-0B3F-E745-A432-3ABF2DBC9B01}"/>
              </a:ext>
            </a:extLst>
          </p:cNvPr>
          <p:cNvSpPr/>
          <p:nvPr/>
        </p:nvSpPr>
        <p:spPr>
          <a:xfrm>
            <a:off x="5370183" y="2672063"/>
            <a:ext cx="4175695" cy="830997"/>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Industry Content in </a:t>
            </a:r>
            <a:r>
              <a:rPr lang="en-US" sz="1600" b="1" i="1" dirty="0">
                <a:solidFill>
                  <a:srgbClr val="5A5377"/>
                </a:solidFill>
                <a:latin typeface="Arial" panose="020B0604020202020204" pitchFamily="34" charset="0"/>
                <a:cs typeface="Arial" panose="020B0604020202020204" pitchFamily="34" charset="0"/>
              </a:rPr>
              <a:t>SWE Magazine</a:t>
            </a:r>
            <a:r>
              <a:rPr lang="en-US" sz="1600" b="1" dirty="0">
                <a:solidFill>
                  <a:srgbClr val="5A5377"/>
                </a:solidFill>
                <a:latin typeface="Arial" panose="020B0604020202020204" pitchFamily="34" charset="0"/>
                <a:cs typeface="Arial" panose="020B0604020202020204" pitchFamily="34" charset="0"/>
              </a:rPr>
              <a:t>, </a:t>
            </a:r>
          </a:p>
          <a:p>
            <a:pPr fontAlgn="base">
              <a:buClr>
                <a:srgbClr val="5A5377"/>
              </a:buClr>
            </a:pPr>
            <a:r>
              <a:rPr lang="en-US" sz="1600" b="1" i="1" dirty="0">
                <a:solidFill>
                  <a:srgbClr val="5A5377"/>
                </a:solidFill>
                <a:latin typeface="Arial" panose="020B0604020202020204" pitchFamily="34" charset="0"/>
                <a:cs typeface="Arial" panose="020B0604020202020204" pitchFamily="34" charset="0"/>
              </a:rPr>
              <a:t>All Together </a:t>
            </a:r>
            <a:r>
              <a:rPr lang="en-US" sz="1600" b="1" dirty="0">
                <a:solidFill>
                  <a:srgbClr val="5A5377"/>
                </a:solidFill>
                <a:latin typeface="Arial" panose="020B0604020202020204" pitchFamily="34" charset="0"/>
                <a:cs typeface="Arial" panose="020B0604020202020204" pitchFamily="34" charset="0"/>
              </a:rPr>
              <a:t>and SWE’s podcast, </a:t>
            </a:r>
            <a:r>
              <a:rPr lang="en-US" sz="1600" b="1" i="1" dirty="0">
                <a:solidFill>
                  <a:srgbClr val="5A5377"/>
                </a:solidFill>
                <a:latin typeface="Arial" panose="020B0604020202020204" pitchFamily="34" charset="0"/>
                <a:cs typeface="Arial" panose="020B0604020202020204" pitchFamily="34" charset="0"/>
              </a:rPr>
              <a:t>Diverse</a:t>
            </a:r>
          </a:p>
          <a:p>
            <a:pPr fontAlgn="base">
              <a:buClr>
                <a:srgbClr val="5A5377"/>
              </a:buClr>
            </a:pPr>
            <a:endParaRPr lang="en-US" sz="1600" b="1" dirty="0">
              <a:solidFill>
                <a:srgbClr val="5A5377"/>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6CB90F2-B9AA-7E4A-9644-654EF5330B46}"/>
              </a:ext>
            </a:extLst>
          </p:cNvPr>
          <p:cNvPicPr>
            <a:picLocks/>
          </p:cNvPicPr>
          <p:nvPr/>
        </p:nvPicPr>
        <p:blipFill>
          <a:blip r:embed="rId8"/>
          <a:stretch>
            <a:fillRect/>
          </a:stretch>
        </p:blipFill>
        <p:spPr>
          <a:xfrm>
            <a:off x="4823136" y="2723504"/>
            <a:ext cx="453207" cy="453207"/>
          </a:xfrm>
          <a:prstGeom prst="rect">
            <a:avLst/>
          </a:prstGeom>
        </p:spPr>
      </p:pic>
      <p:sp>
        <p:nvSpPr>
          <p:cNvPr id="21" name="Rectangle 20">
            <a:extLst>
              <a:ext uri="{FF2B5EF4-FFF2-40B4-BE49-F238E27FC236}">
                <a16:creationId xmlns:a16="http://schemas.microsoft.com/office/drawing/2014/main" id="{9F2C3C78-365A-D14A-9B24-DED39164D0DE}"/>
              </a:ext>
            </a:extLst>
          </p:cNvPr>
          <p:cNvSpPr/>
          <p:nvPr/>
        </p:nvSpPr>
        <p:spPr>
          <a:xfrm>
            <a:off x="5370183" y="3481729"/>
            <a:ext cx="3600153"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Awards and Recognition Programs</a:t>
            </a:r>
          </a:p>
        </p:txBody>
      </p:sp>
      <p:pic>
        <p:nvPicPr>
          <p:cNvPr id="22" name="Picture 21">
            <a:extLst>
              <a:ext uri="{FF2B5EF4-FFF2-40B4-BE49-F238E27FC236}">
                <a16:creationId xmlns:a16="http://schemas.microsoft.com/office/drawing/2014/main" id="{9DC10473-8FBD-F646-8E12-6B6B10F51E03}"/>
              </a:ext>
            </a:extLst>
          </p:cNvPr>
          <p:cNvPicPr>
            <a:picLocks/>
          </p:cNvPicPr>
          <p:nvPr/>
        </p:nvPicPr>
        <p:blipFill>
          <a:blip r:embed="rId9"/>
          <a:stretch>
            <a:fillRect/>
          </a:stretch>
        </p:blipFill>
        <p:spPr>
          <a:xfrm>
            <a:off x="4780922" y="3378017"/>
            <a:ext cx="537633" cy="537633"/>
          </a:xfrm>
          <a:prstGeom prst="rect">
            <a:avLst/>
          </a:prstGeom>
        </p:spPr>
      </p:pic>
      <p:sp>
        <p:nvSpPr>
          <p:cNvPr id="23" name="Rectangle 22">
            <a:extLst>
              <a:ext uri="{FF2B5EF4-FFF2-40B4-BE49-F238E27FC236}">
                <a16:creationId xmlns:a16="http://schemas.microsoft.com/office/drawing/2014/main" id="{7DE51354-94F1-2840-82DF-F8F6A74C5467}"/>
              </a:ext>
            </a:extLst>
          </p:cNvPr>
          <p:cNvSpPr/>
          <p:nvPr/>
        </p:nvSpPr>
        <p:spPr>
          <a:xfrm>
            <a:off x="5370183" y="4160044"/>
            <a:ext cx="1680268"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Affinity Groups</a:t>
            </a:r>
          </a:p>
        </p:txBody>
      </p:sp>
      <p:sp>
        <p:nvSpPr>
          <p:cNvPr id="24" name="Rectangle 23">
            <a:extLst>
              <a:ext uri="{FF2B5EF4-FFF2-40B4-BE49-F238E27FC236}">
                <a16:creationId xmlns:a16="http://schemas.microsoft.com/office/drawing/2014/main" id="{948C72A7-2B3E-9343-8D1B-193F7CCEE6F5}"/>
              </a:ext>
            </a:extLst>
          </p:cNvPr>
          <p:cNvSpPr/>
          <p:nvPr/>
        </p:nvSpPr>
        <p:spPr>
          <a:xfrm>
            <a:off x="5370183" y="4990894"/>
            <a:ext cx="2622834" cy="338554"/>
          </a:xfrm>
          <a:prstGeom prst="rect">
            <a:avLst/>
          </a:prstGeom>
        </p:spPr>
        <p:txBody>
          <a:bodyPr wrap="none">
            <a:spAutoFit/>
          </a:bodyPr>
          <a:lstStyle/>
          <a:p>
            <a:pPr fontAlgn="base">
              <a:buClr>
                <a:srgbClr val="5A5377"/>
              </a:buClr>
            </a:pPr>
            <a:r>
              <a:rPr lang="en-US" sz="1600" b="1" dirty="0">
                <a:solidFill>
                  <a:srgbClr val="5A5377"/>
                </a:solidFill>
                <a:latin typeface="Arial" panose="020B0604020202020204" pitchFamily="34" charset="0"/>
                <a:cs typeface="Arial" panose="020B0604020202020204" pitchFamily="34" charset="0"/>
              </a:rPr>
              <a:t>Leadership Development</a:t>
            </a:r>
          </a:p>
        </p:txBody>
      </p:sp>
      <p:pic>
        <p:nvPicPr>
          <p:cNvPr id="26" name="Picture 25">
            <a:extLst>
              <a:ext uri="{FF2B5EF4-FFF2-40B4-BE49-F238E27FC236}">
                <a16:creationId xmlns:a16="http://schemas.microsoft.com/office/drawing/2014/main" id="{F9C17CFA-830E-D14D-9165-CEA54447988B}"/>
              </a:ext>
            </a:extLst>
          </p:cNvPr>
          <p:cNvPicPr>
            <a:picLocks/>
          </p:cNvPicPr>
          <p:nvPr/>
        </p:nvPicPr>
        <p:blipFill>
          <a:blip r:embed="rId10"/>
          <a:stretch>
            <a:fillRect/>
          </a:stretch>
        </p:blipFill>
        <p:spPr>
          <a:xfrm>
            <a:off x="4735277" y="4060505"/>
            <a:ext cx="537633" cy="537633"/>
          </a:xfrm>
          <a:prstGeom prst="rect">
            <a:avLst/>
          </a:prstGeom>
        </p:spPr>
      </p:pic>
      <p:pic>
        <p:nvPicPr>
          <p:cNvPr id="27" name="Picture 26">
            <a:extLst>
              <a:ext uri="{FF2B5EF4-FFF2-40B4-BE49-F238E27FC236}">
                <a16:creationId xmlns:a16="http://schemas.microsoft.com/office/drawing/2014/main" id="{F65DC7D8-8F45-0E4D-A964-6C91A8BE3691}"/>
              </a:ext>
            </a:extLst>
          </p:cNvPr>
          <p:cNvPicPr>
            <a:picLocks/>
          </p:cNvPicPr>
          <p:nvPr/>
        </p:nvPicPr>
        <p:blipFill>
          <a:blip r:embed="rId11"/>
          <a:stretch>
            <a:fillRect/>
          </a:stretch>
        </p:blipFill>
        <p:spPr>
          <a:xfrm>
            <a:off x="4766186" y="4842502"/>
            <a:ext cx="537633" cy="537633"/>
          </a:xfrm>
          <a:prstGeom prst="rect">
            <a:avLst/>
          </a:prstGeom>
        </p:spPr>
      </p:pic>
    </p:spTree>
    <p:extLst>
      <p:ext uri="{BB962C8B-B14F-4D97-AF65-F5344CB8AC3E}">
        <p14:creationId xmlns:p14="http://schemas.microsoft.com/office/powerpoint/2010/main" val="242043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622603F-BAAA-EA41-9E38-9005819A6089}"/>
              </a:ext>
            </a:extLst>
          </p:cNvPr>
          <p:cNvSpPr/>
          <p:nvPr/>
        </p:nvSpPr>
        <p:spPr>
          <a:xfrm>
            <a:off x="1361403" y="4809067"/>
            <a:ext cx="6631130" cy="1032933"/>
          </a:xfrm>
          <a:prstGeom prst="rect">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59841A-A073-FB4B-86E4-0137ED31E523}"/>
              </a:ext>
            </a:extLst>
          </p:cNvPr>
          <p:cNvSpPr/>
          <p:nvPr/>
        </p:nvSpPr>
        <p:spPr>
          <a:xfrm>
            <a:off x="1898519" y="4924212"/>
            <a:ext cx="5893095" cy="830997"/>
          </a:xfrm>
          <a:prstGeom prst="rect">
            <a:avLst/>
          </a:prstGeom>
        </p:spPr>
        <p:txBody>
          <a:bodyPr wrap="square">
            <a:spAutoFit/>
          </a:bodyPr>
          <a:lstStyle/>
          <a:p>
            <a:r>
              <a:rPr lang="en-US" sz="1600" b="1" dirty="0">
                <a:solidFill>
                  <a:srgbClr val="5A5377"/>
                </a:solidFill>
                <a:latin typeface="Arial" panose="020B0604020202020204" pitchFamily="34" charset="0"/>
                <a:cs typeface="Arial" panose="020B0604020202020204" pitchFamily="34" charset="0"/>
              </a:rPr>
              <a:t>When are scholarship applications open?</a:t>
            </a:r>
            <a:endParaRPr lang="en-US" sz="1600" b="1" dirty="0">
              <a:solidFill>
                <a:srgbClr val="5A5377"/>
              </a:solidFill>
              <a:effectLst/>
              <a:latin typeface="Arial" panose="020B0604020202020204" pitchFamily="34" charset="0"/>
              <a:cs typeface="Arial" panose="020B0604020202020204" pitchFamily="34" charset="0"/>
            </a:endParaRPr>
          </a:p>
          <a:p>
            <a:pPr marL="285750" indent="-285750" fontAlgn="base">
              <a:buClr>
                <a:srgbClr val="5A5377"/>
              </a:buClr>
              <a:buFont typeface="Wingdings" pitchFamily="2" charset="2"/>
              <a:buChar char="§"/>
            </a:pPr>
            <a:r>
              <a:rPr lang="en-US" sz="1600" dirty="0">
                <a:solidFill>
                  <a:srgbClr val="404040"/>
                </a:solidFill>
                <a:latin typeface="Arial" panose="020B0604020202020204" pitchFamily="34" charset="0"/>
                <a:cs typeface="Arial" panose="020B0604020202020204" pitchFamily="34" charset="0"/>
              </a:rPr>
              <a:t>Sophomore through Graduate: </a:t>
            </a:r>
            <a:r>
              <a:rPr lang="en-US" sz="1600" b="1" dirty="0">
                <a:solidFill>
                  <a:srgbClr val="63B0BB"/>
                </a:solidFill>
                <a:latin typeface="Arial" panose="020B0604020202020204" pitchFamily="34" charset="0"/>
                <a:cs typeface="Arial" panose="020B0604020202020204" pitchFamily="34" charset="0"/>
              </a:rPr>
              <a:t>December 1 - February 15</a:t>
            </a:r>
          </a:p>
          <a:p>
            <a:pPr marL="285750" indent="-285750" fontAlgn="base">
              <a:buClr>
                <a:srgbClr val="5A5377"/>
              </a:buClr>
              <a:buFont typeface="Wingdings" pitchFamily="2" charset="2"/>
              <a:buChar char="§"/>
            </a:pPr>
            <a:r>
              <a:rPr lang="en-US" sz="1600" dirty="0">
                <a:solidFill>
                  <a:srgbClr val="404040"/>
                </a:solidFill>
                <a:latin typeface="Arial" panose="020B0604020202020204" pitchFamily="34" charset="0"/>
                <a:cs typeface="Arial" panose="020B0604020202020204" pitchFamily="34" charset="0"/>
              </a:rPr>
              <a:t>Incoming Freshman: </a:t>
            </a:r>
            <a:r>
              <a:rPr lang="en-US" sz="1600" b="1" dirty="0">
                <a:solidFill>
                  <a:srgbClr val="63B0BB"/>
                </a:solidFill>
                <a:latin typeface="Arial" panose="020B0604020202020204" pitchFamily="34" charset="0"/>
                <a:cs typeface="Arial" panose="020B0604020202020204" pitchFamily="34" charset="0"/>
              </a:rPr>
              <a:t>March 1 - May 1</a:t>
            </a:r>
          </a:p>
        </p:txBody>
      </p:sp>
      <p:sp>
        <p:nvSpPr>
          <p:cNvPr id="26" name="Rectangle 25">
            <a:extLst>
              <a:ext uri="{FF2B5EF4-FFF2-40B4-BE49-F238E27FC236}">
                <a16:creationId xmlns:a16="http://schemas.microsoft.com/office/drawing/2014/main" id="{B90FB431-C909-4B46-815F-C8BF66DFA2F9}"/>
              </a:ext>
            </a:extLst>
          </p:cNvPr>
          <p:cNvSpPr/>
          <p:nvPr/>
        </p:nvSpPr>
        <p:spPr>
          <a:xfrm>
            <a:off x="1025205" y="4983445"/>
            <a:ext cx="672395" cy="672395"/>
          </a:xfrm>
          <a:prstGeom prst="rect">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4" name="Picture 23">
            <a:extLst>
              <a:ext uri="{FF2B5EF4-FFF2-40B4-BE49-F238E27FC236}">
                <a16:creationId xmlns:a16="http://schemas.microsoft.com/office/drawing/2014/main" id="{815152D7-989D-7349-9F09-4B831249E7DE}"/>
              </a:ext>
            </a:extLst>
          </p:cNvPr>
          <p:cNvPicPr>
            <a:picLocks/>
          </p:cNvPicPr>
          <p:nvPr/>
        </p:nvPicPr>
        <p:blipFill>
          <a:blip r:embed="rId2"/>
          <a:stretch>
            <a:fillRect/>
          </a:stretch>
        </p:blipFill>
        <p:spPr>
          <a:xfrm>
            <a:off x="1025205" y="5004931"/>
            <a:ext cx="605367" cy="605367"/>
          </a:xfrm>
          <a:prstGeom prst="rect">
            <a:avLst/>
          </a:prstGeom>
        </p:spPr>
      </p:pic>
      <p:sp>
        <p:nvSpPr>
          <p:cNvPr id="4" name="Title 1">
            <a:extLst>
              <a:ext uri="{FF2B5EF4-FFF2-40B4-BE49-F238E27FC236}">
                <a16:creationId xmlns:a16="http://schemas.microsoft.com/office/drawing/2014/main" id="{EB3A3B4A-14A6-284F-8F1F-64B554CAE38D}"/>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SWE Scholarships</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B3E4CFF-4BED-6544-A03E-57A2CA6E2FDE}"/>
              </a:ext>
            </a:extLst>
          </p:cNvPr>
          <p:cNvSpPr/>
          <p:nvPr/>
        </p:nvSpPr>
        <p:spPr>
          <a:xfrm>
            <a:off x="975144" y="1204874"/>
            <a:ext cx="7814060" cy="615553"/>
          </a:xfrm>
          <a:prstGeom prst="rect">
            <a:avLst/>
          </a:prstGeom>
        </p:spPr>
        <p:txBody>
          <a:bodyPr wrap="square">
            <a:spAutoFit/>
          </a:bodyPr>
          <a:lstStyle/>
          <a:p>
            <a:r>
              <a:rPr lang="en-US" sz="1600" dirty="0">
                <a:solidFill>
                  <a:srgbClr val="404040"/>
                </a:solidFill>
                <a:latin typeface="Arial" panose="020B0604020202020204" pitchFamily="34" charset="0"/>
                <a:cs typeface="Arial" panose="020B0604020202020204" pitchFamily="34" charset="0"/>
              </a:rPr>
              <a:t>SWE Scholarships provide funding and support to women pursuing engineering. </a:t>
            </a:r>
            <a:br>
              <a:rPr lang="en-US" dirty="0"/>
            </a:br>
            <a:endParaRPr lang="en-US" dirty="0"/>
          </a:p>
        </p:txBody>
      </p:sp>
      <p:sp>
        <p:nvSpPr>
          <p:cNvPr id="6" name="Rectangle 5">
            <a:extLst>
              <a:ext uri="{FF2B5EF4-FFF2-40B4-BE49-F238E27FC236}">
                <a16:creationId xmlns:a16="http://schemas.microsoft.com/office/drawing/2014/main" id="{2FDC76AF-8B81-D143-A058-587AE2FC9DB3}"/>
              </a:ext>
            </a:extLst>
          </p:cNvPr>
          <p:cNvSpPr/>
          <p:nvPr/>
        </p:nvSpPr>
        <p:spPr>
          <a:xfrm>
            <a:off x="1662299" y="2070982"/>
            <a:ext cx="7814060" cy="523220"/>
          </a:xfrm>
          <a:prstGeom prst="rect">
            <a:avLst/>
          </a:prstGeom>
        </p:spPr>
        <p:txBody>
          <a:bodyPr wrap="square">
            <a:spAutoFit/>
          </a:bodyPr>
          <a:lstStyle/>
          <a:p>
            <a:r>
              <a:rPr lang="en-US" sz="1600" b="1" dirty="0">
                <a:solidFill>
                  <a:srgbClr val="5A5377"/>
                </a:solidFill>
                <a:latin typeface="Arial" panose="020B0604020202020204" pitchFamily="34" charset="0"/>
                <a:cs typeface="Arial" panose="020B0604020202020204" pitchFamily="34" charset="0"/>
              </a:rPr>
              <a:t>and </a:t>
            </a:r>
            <a:r>
              <a:rPr lang="en-US" sz="2800" b="1" dirty="0">
                <a:solidFill>
                  <a:srgbClr val="63B0BB"/>
                </a:solidFill>
                <a:latin typeface="Arial" panose="020B0604020202020204" pitchFamily="34" charset="0"/>
                <a:cs typeface="Arial" panose="020B0604020202020204" pitchFamily="34" charset="0"/>
              </a:rPr>
              <a:t>$830,000+ </a:t>
            </a:r>
            <a:r>
              <a:rPr lang="en-US" sz="1600" b="1" dirty="0">
                <a:solidFill>
                  <a:srgbClr val="5A5377"/>
                </a:solidFill>
                <a:latin typeface="Arial" panose="020B0604020202020204" pitchFamily="34" charset="0"/>
                <a:cs typeface="Arial" panose="020B0604020202020204" pitchFamily="34" charset="0"/>
              </a:rPr>
              <a:t>dispersed in 2018.</a:t>
            </a:r>
          </a:p>
        </p:txBody>
      </p:sp>
      <p:pic>
        <p:nvPicPr>
          <p:cNvPr id="8" name="Picture 7">
            <a:extLst>
              <a:ext uri="{FF2B5EF4-FFF2-40B4-BE49-F238E27FC236}">
                <a16:creationId xmlns:a16="http://schemas.microsoft.com/office/drawing/2014/main" id="{44A524DF-6651-854F-ABD1-A828C13BC554}"/>
              </a:ext>
            </a:extLst>
          </p:cNvPr>
          <p:cNvPicPr>
            <a:picLocks/>
          </p:cNvPicPr>
          <p:nvPr/>
        </p:nvPicPr>
        <p:blipFill>
          <a:blip r:embed="rId3"/>
          <a:stretch>
            <a:fillRect/>
          </a:stretch>
        </p:blipFill>
        <p:spPr>
          <a:xfrm>
            <a:off x="701255" y="771739"/>
            <a:ext cx="273889" cy="273889"/>
          </a:xfrm>
          <a:prstGeom prst="rect">
            <a:avLst/>
          </a:prstGeom>
        </p:spPr>
      </p:pic>
      <p:pic>
        <p:nvPicPr>
          <p:cNvPr id="9" name="Picture 8">
            <a:extLst>
              <a:ext uri="{FF2B5EF4-FFF2-40B4-BE49-F238E27FC236}">
                <a16:creationId xmlns:a16="http://schemas.microsoft.com/office/drawing/2014/main" id="{33BCB37B-AE8A-F545-ADF7-448FA733D0EB}"/>
              </a:ext>
            </a:extLst>
          </p:cNvPr>
          <p:cNvPicPr>
            <a:picLocks/>
          </p:cNvPicPr>
          <p:nvPr/>
        </p:nvPicPr>
        <p:blipFill>
          <a:blip r:embed="rId4"/>
          <a:stretch>
            <a:fillRect/>
          </a:stretch>
        </p:blipFill>
        <p:spPr>
          <a:xfrm>
            <a:off x="975144" y="1749592"/>
            <a:ext cx="772518" cy="772518"/>
          </a:xfrm>
          <a:prstGeom prst="rect">
            <a:avLst/>
          </a:prstGeom>
          <a:solidFill>
            <a:schemeClr val="bg1"/>
          </a:solidFill>
        </p:spPr>
      </p:pic>
      <p:sp>
        <p:nvSpPr>
          <p:cNvPr id="2" name="Rectangle 1">
            <a:extLst>
              <a:ext uri="{FF2B5EF4-FFF2-40B4-BE49-F238E27FC236}">
                <a16:creationId xmlns:a16="http://schemas.microsoft.com/office/drawing/2014/main" id="{612D62FC-6E9A-5542-B545-77FB617BC33E}"/>
              </a:ext>
            </a:extLst>
          </p:cNvPr>
          <p:cNvSpPr/>
          <p:nvPr/>
        </p:nvSpPr>
        <p:spPr>
          <a:xfrm>
            <a:off x="1662299" y="1618008"/>
            <a:ext cx="1223412" cy="646331"/>
          </a:xfrm>
          <a:prstGeom prst="rect">
            <a:avLst/>
          </a:prstGeom>
        </p:spPr>
        <p:txBody>
          <a:bodyPr wrap="none">
            <a:spAutoFit/>
          </a:bodyPr>
          <a:lstStyle/>
          <a:p>
            <a:r>
              <a:rPr lang="en-US" sz="3600" b="1" dirty="0">
                <a:solidFill>
                  <a:srgbClr val="5A5377"/>
                </a:solidFill>
                <a:latin typeface="Arial" panose="020B0604020202020204" pitchFamily="34" charset="0"/>
                <a:cs typeface="Arial" panose="020B0604020202020204" pitchFamily="34" charset="0"/>
              </a:rPr>
              <a:t>200+</a:t>
            </a:r>
            <a:endParaRPr lang="en-US" b="1" dirty="0">
              <a:solidFill>
                <a:srgbClr val="5A537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BDCD2F-3DC2-FC43-A751-1D56BD7D6729}"/>
              </a:ext>
            </a:extLst>
          </p:cNvPr>
          <p:cNvSpPr/>
          <p:nvPr/>
        </p:nvSpPr>
        <p:spPr>
          <a:xfrm>
            <a:off x="2797133" y="1753391"/>
            <a:ext cx="2226892" cy="400110"/>
          </a:xfrm>
          <a:prstGeom prst="rect">
            <a:avLst/>
          </a:prstGeom>
        </p:spPr>
        <p:txBody>
          <a:bodyPr wrap="none">
            <a:spAutoFit/>
          </a:bodyPr>
          <a:lstStyle/>
          <a:p>
            <a:r>
              <a:rPr lang="en-US" sz="2000" b="1" dirty="0">
                <a:solidFill>
                  <a:srgbClr val="5A5377"/>
                </a:solidFill>
                <a:latin typeface="Arial" panose="020B0604020202020204" pitchFamily="34" charset="0"/>
                <a:cs typeface="Arial" panose="020B0604020202020204" pitchFamily="34" charset="0"/>
              </a:rPr>
              <a:t>SCHOLARSHIPS</a:t>
            </a:r>
          </a:p>
        </p:txBody>
      </p:sp>
      <p:sp>
        <p:nvSpPr>
          <p:cNvPr id="10" name="Rectangle 9">
            <a:extLst>
              <a:ext uri="{FF2B5EF4-FFF2-40B4-BE49-F238E27FC236}">
                <a16:creationId xmlns:a16="http://schemas.microsoft.com/office/drawing/2014/main" id="{EB11D0F9-93B5-B546-8FDA-69E2521CA895}"/>
              </a:ext>
            </a:extLst>
          </p:cNvPr>
          <p:cNvSpPr/>
          <p:nvPr/>
        </p:nvSpPr>
        <p:spPr>
          <a:xfrm>
            <a:off x="975144" y="2940700"/>
            <a:ext cx="4275851" cy="369332"/>
          </a:xfrm>
          <a:prstGeom prst="rect">
            <a:avLst/>
          </a:prstGeom>
        </p:spPr>
        <p:txBody>
          <a:bodyPr wrap="none">
            <a:spAutoFit/>
          </a:bodyPr>
          <a:lstStyle/>
          <a:p>
            <a:r>
              <a:rPr lang="en-US" dirty="0">
                <a:solidFill>
                  <a:srgbClr val="5A5377"/>
                </a:solidFill>
                <a:latin typeface="Arial" panose="020B0604020202020204" pitchFamily="34" charset="0"/>
                <a:cs typeface="Arial" panose="020B0604020202020204" pitchFamily="34" charset="0"/>
              </a:rPr>
              <a:t>VISIT </a:t>
            </a:r>
            <a:r>
              <a:rPr lang="en-US" b="1" dirty="0">
                <a:solidFill>
                  <a:srgbClr val="63B0B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SCHOLARSHIPS.SWE.ORG</a:t>
            </a:r>
            <a:r>
              <a:rPr lang="en-US" dirty="0">
                <a:solidFill>
                  <a:srgbClr val="63B0B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dirty="0">
                <a:solidFill>
                  <a:srgbClr val="5A5377"/>
                </a:solidFill>
                <a:latin typeface="Arial" panose="020B0604020202020204" pitchFamily="34" charset="0"/>
                <a:cs typeface="Arial" panose="020B0604020202020204" pitchFamily="34" charset="0"/>
              </a:rPr>
              <a:t>TO:</a:t>
            </a:r>
          </a:p>
        </p:txBody>
      </p:sp>
      <p:sp>
        <p:nvSpPr>
          <p:cNvPr id="12" name="Oval 11">
            <a:extLst>
              <a:ext uri="{FF2B5EF4-FFF2-40B4-BE49-F238E27FC236}">
                <a16:creationId xmlns:a16="http://schemas.microsoft.com/office/drawing/2014/main" id="{78C75E83-3308-B64A-823A-5BA27995AEF7}"/>
              </a:ext>
            </a:extLst>
          </p:cNvPr>
          <p:cNvSpPr/>
          <p:nvPr/>
        </p:nvSpPr>
        <p:spPr>
          <a:xfrm>
            <a:off x="1075267" y="3429000"/>
            <a:ext cx="389466" cy="389466"/>
          </a:xfrm>
          <a:prstGeom prst="ellipse">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2BB525-4904-EC47-AB9B-ACD21050FEC1}"/>
              </a:ext>
            </a:extLst>
          </p:cNvPr>
          <p:cNvSpPr/>
          <p:nvPr/>
        </p:nvSpPr>
        <p:spPr>
          <a:xfrm>
            <a:off x="1091906" y="3392900"/>
            <a:ext cx="356188" cy="461665"/>
          </a:xfrm>
          <a:prstGeom prst="rect">
            <a:avLst/>
          </a:prstGeom>
        </p:spPr>
        <p:txBody>
          <a:bodyPr wrap="none">
            <a:spAutoFit/>
          </a:bodyPr>
          <a:lstStyle/>
          <a:p>
            <a:r>
              <a:rPr lang="en-US" sz="2400" b="1" dirty="0">
                <a:solidFill>
                  <a:srgbClr val="5A5377"/>
                </a:solidFill>
                <a:latin typeface="Arial" panose="020B0604020202020204" pitchFamily="34" charset="0"/>
                <a:cs typeface="Arial" panose="020B0604020202020204" pitchFamily="34" charset="0"/>
              </a:rPr>
              <a:t>1</a:t>
            </a:r>
            <a:endParaRPr lang="en-US" sz="2000" b="1" dirty="0">
              <a:solidFill>
                <a:srgbClr val="5A5377"/>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09113A7-BA74-A74B-A47B-29F0DF9AC3B8}"/>
              </a:ext>
            </a:extLst>
          </p:cNvPr>
          <p:cNvSpPr/>
          <p:nvPr/>
        </p:nvSpPr>
        <p:spPr>
          <a:xfrm>
            <a:off x="1481372" y="3352110"/>
            <a:ext cx="2451312" cy="584775"/>
          </a:xfrm>
          <a:prstGeom prst="rect">
            <a:avLst/>
          </a:prstGeom>
        </p:spPr>
        <p:txBody>
          <a:bodyPr wrap="none">
            <a:spAutoFit/>
          </a:bodyPr>
          <a:lstStyle/>
          <a:p>
            <a:r>
              <a:rPr lang="en-US" sz="1600" dirty="0">
                <a:solidFill>
                  <a:srgbClr val="404040"/>
                </a:solidFill>
                <a:latin typeface="Arial" panose="020B0604020202020204" pitchFamily="34" charset="0"/>
              </a:rPr>
              <a:t>Find out if you’re eligible </a:t>
            </a:r>
            <a:br>
              <a:rPr lang="en-US" sz="1600" dirty="0">
                <a:solidFill>
                  <a:srgbClr val="404040"/>
                </a:solidFill>
                <a:latin typeface="Arial" panose="020B0604020202020204" pitchFamily="34" charset="0"/>
              </a:rPr>
            </a:br>
            <a:r>
              <a:rPr lang="en-US" sz="1600" dirty="0">
                <a:solidFill>
                  <a:srgbClr val="404040"/>
                </a:solidFill>
                <a:latin typeface="Arial" panose="020B0604020202020204" pitchFamily="34" charset="0"/>
              </a:rPr>
              <a:t>for a SWE scholarship</a:t>
            </a:r>
          </a:p>
        </p:txBody>
      </p:sp>
      <p:sp>
        <p:nvSpPr>
          <p:cNvPr id="15" name="Oval 14">
            <a:extLst>
              <a:ext uri="{FF2B5EF4-FFF2-40B4-BE49-F238E27FC236}">
                <a16:creationId xmlns:a16="http://schemas.microsoft.com/office/drawing/2014/main" id="{136A2134-BBDA-1947-918A-54FA247E8FD1}"/>
              </a:ext>
            </a:extLst>
          </p:cNvPr>
          <p:cNvSpPr/>
          <p:nvPr/>
        </p:nvSpPr>
        <p:spPr>
          <a:xfrm>
            <a:off x="1075267" y="4089996"/>
            <a:ext cx="389466" cy="389466"/>
          </a:xfrm>
          <a:prstGeom prst="ellipse">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04DFF-C215-5C4C-97EB-5DE2CD719563}"/>
              </a:ext>
            </a:extLst>
          </p:cNvPr>
          <p:cNvSpPr/>
          <p:nvPr/>
        </p:nvSpPr>
        <p:spPr>
          <a:xfrm>
            <a:off x="1091906" y="4053896"/>
            <a:ext cx="356188" cy="461665"/>
          </a:xfrm>
          <a:prstGeom prst="rect">
            <a:avLst/>
          </a:prstGeom>
        </p:spPr>
        <p:txBody>
          <a:bodyPr wrap="none">
            <a:spAutoFit/>
          </a:bodyPr>
          <a:lstStyle/>
          <a:p>
            <a:r>
              <a:rPr lang="en-US" sz="2400" b="1" dirty="0">
                <a:solidFill>
                  <a:srgbClr val="5A5377"/>
                </a:solidFill>
                <a:latin typeface="Arial" panose="020B0604020202020204" pitchFamily="34" charset="0"/>
                <a:cs typeface="Arial" panose="020B0604020202020204" pitchFamily="34" charset="0"/>
              </a:rPr>
              <a:t>2</a:t>
            </a:r>
            <a:endParaRPr lang="en-US" sz="2000" b="1" dirty="0">
              <a:solidFill>
                <a:srgbClr val="5A5377"/>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5F3B6D2-92B9-924F-BDFD-72F4C2D128D6}"/>
              </a:ext>
            </a:extLst>
          </p:cNvPr>
          <p:cNvSpPr/>
          <p:nvPr/>
        </p:nvSpPr>
        <p:spPr>
          <a:xfrm>
            <a:off x="1481372" y="4110130"/>
            <a:ext cx="2683235" cy="338554"/>
          </a:xfrm>
          <a:prstGeom prst="rect">
            <a:avLst/>
          </a:prstGeom>
        </p:spPr>
        <p:txBody>
          <a:bodyPr wrap="none">
            <a:spAutoFit/>
          </a:bodyPr>
          <a:lstStyle/>
          <a:p>
            <a:r>
              <a:rPr lang="en-US" sz="1600" dirty="0">
                <a:solidFill>
                  <a:srgbClr val="404040"/>
                </a:solidFill>
                <a:latin typeface="Arial" panose="020B0604020202020204" pitchFamily="34" charset="0"/>
                <a:cs typeface="Arial" panose="020B0604020202020204" pitchFamily="34" charset="0"/>
              </a:rPr>
              <a:t>View available scholarships</a:t>
            </a:r>
            <a:endParaRPr lang="en-US" sz="1400" dirty="0">
              <a:solidFill>
                <a:srgbClr val="404040"/>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23F97C6-77D4-6143-85DC-2C02AE5F379C}"/>
              </a:ext>
            </a:extLst>
          </p:cNvPr>
          <p:cNvSpPr/>
          <p:nvPr/>
        </p:nvSpPr>
        <p:spPr>
          <a:xfrm>
            <a:off x="4682067" y="3429000"/>
            <a:ext cx="389466" cy="389466"/>
          </a:xfrm>
          <a:prstGeom prst="ellipse">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2745763-5118-6242-8814-14312FE11710}"/>
              </a:ext>
            </a:extLst>
          </p:cNvPr>
          <p:cNvSpPr/>
          <p:nvPr/>
        </p:nvSpPr>
        <p:spPr>
          <a:xfrm>
            <a:off x="4698706" y="3392900"/>
            <a:ext cx="356188" cy="461665"/>
          </a:xfrm>
          <a:prstGeom prst="rect">
            <a:avLst/>
          </a:prstGeom>
        </p:spPr>
        <p:txBody>
          <a:bodyPr wrap="none">
            <a:spAutoFit/>
          </a:bodyPr>
          <a:lstStyle/>
          <a:p>
            <a:r>
              <a:rPr lang="en-US" sz="2400" b="1" dirty="0">
                <a:solidFill>
                  <a:srgbClr val="5A5377"/>
                </a:solidFill>
                <a:latin typeface="Arial" panose="020B0604020202020204" pitchFamily="34" charset="0"/>
                <a:cs typeface="Arial" panose="020B0604020202020204" pitchFamily="34" charset="0"/>
              </a:rPr>
              <a:t>3</a:t>
            </a:r>
            <a:endParaRPr lang="en-US" sz="2000" b="1" dirty="0">
              <a:solidFill>
                <a:srgbClr val="5A5377"/>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D9203BD-D7E7-DC47-B989-CBF48F0FF455}"/>
              </a:ext>
            </a:extLst>
          </p:cNvPr>
          <p:cNvSpPr/>
          <p:nvPr/>
        </p:nvSpPr>
        <p:spPr>
          <a:xfrm>
            <a:off x="5088172" y="3460019"/>
            <a:ext cx="3432350" cy="338554"/>
          </a:xfrm>
          <a:prstGeom prst="rect">
            <a:avLst/>
          </a:prstGeom>
        </p:spPr>
        <p:txBody>
          <a:bodyPr wrap="none">
            <a:spAutoFit/>
          </a:bodyPr>
          <a:lstStyle/>
          <a:p>
            <a:r>
              <a:rPr lang="en-US" sz="1600" dirty="0">
                <a:solidFill>
                  <a:srgbClr val="404040"/>
                </a:solidFill>
                <a:latin typeface="Arial" panose="020B0604020202020204" pitchFamily="34" charset="0"/>
              </a:rPr>
              <a:t>Get notified when applications open</a:t>
            </a:r>
          </a:p>
        </p:txBody>
      </p:sp>
      <p:sp>
        <p:nvSpPr>
          <p:cNvPr id="21" name="Oval 20">
            <a:extLst>
              <a:ext uri="{FF2B5EF4-FFF2-40B4-BE49-F238E27FC236}">
                <a16:creationId xmlns:a16="http://schemas.microsoft.com/office/drawing/2014/main" id="{F9757B6D-8F98-3144-B5A2-1F697C5D2A78}"/>
              </a:ext>
            </a:extLst>
          </p:cNvPr>
          <p:cNvSpPr/>
          <p:nvPr/>
        </p:nvSpPr>
        <p:spPr>
          <a:xfrm>
            <a:off x="4682067" y="4088332"/>
            <a:ext cx="389466" cy="389466"/>
          </a:xfrm>
          <a:prstGeom prst="ellipse">
            <a:avLst/>
          </a:prstGeom>
          <a:solidFill>
            <a:schemeClr val="bg1"/>
          </a:solidFill>
          <a:ln w="28575">
            <a:solidFill>
              <a:srgbClr val="63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33E106-2C3E-EC46-864A-6FDE8B18D7ED}"/>
              </a:ext>
            </a:extLst>
          </p:cNvPr>
          <p:cNvSpPr/>
          <p:nvPr/>
        </p:nvSpPr>
        <p:spPr>
          <a:xfrm>
            <a:off x="4698706" y="4052232"/>
            <a:ext cx="356188" cy="461665"/>
          </a:xfrm>
          <a:prstGeom prst="rect">
            <a:avLst/>
          </a:prstGeom>
        </p:spPr>
        <p:txBody>
          <a:bodyPr wrap="none">
            <a:spAutoFit/>
          </a:bodyPr>
          <a:lstStyle/>
          <a:p>
            <a:r>
              <a:rPr lang="en-US" sz="2400" b="1" dirty="0">
                <a:solidFill>
                  <a:srgbClr val="5A5377"/>
                </a:solidFill>
                <a:latin typeface="Arial" panose="020B0604020202020204" pitchFamily="34" charset="0"/>
                <a:cs typeface="Arial" panose="020B0604020202020204" pitchFamily="34" charset="0"/>
              </a:rPr>
              <a:t>4</a:t>
            </a:r>
            <a:endParaRPr lang="en-US" sz="2000" b="1" dirty="0">
              <a:solidFill>
                <a:srgbClr val="5A5377"/>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49A1257-249D-C34E-A52E-6421D1B5EBFE}"/>
              </a:ext>
            </a:extLst>
          </p:cNvPr>
          <p:cNvSpPr/>
          <p:nvPr/>
        </p:nvSpPr>
        <p:spPr>
          <a:xfrm>
            <a:off x="5088172" y="4093866"/>
            <a:ext cx="4004622" cy="338554"/>
          </a:xfrm>
          <a:prstGeom prst="rect">
            <a:avLst/>
          </a:prstGeom>
        </p:spPr>
        <p:txBody>
          <a:bodyPr wrap="none">
            <a:spAutoFit/>
          </a:bodyPr>
          <a:lstStyle/>
          <a:p>
            <a:r>
              <a:rPr lang="en-US" sz="1600" dirty="0">
                <a:solidFill>
                  <a:srgbClr val="404040"/>
                </a:solidFill>
                <a:latin typeface="Arial" panose="020B0604020202020204" pitchFamily="34" charset="0"/>
              </a:rPr>
              <a:t>Learn how to apply for a SWE scholarship</a:t>
            </a:r>
          </a:p>
        </p:txBody>
      </p:sp>
    </p:spTree>
    <p:extLst>
      <p:ext uri="{BB962C8B-B14F-4D97-AF65-F5344CB8AC3E}">
        <p14:creationId xmlns:p14="http://schemas.microsoft.com/office/powerpoint/2010/main" val="132570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3A3B4A-14A6-284F-8F1F-64B554CAE38D}"/>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Career Center</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FDC76AF-8B81-D143-A058-587AE2FC9DB3}"/>
              </a:ext>
            </a:extLst>
          </p:cNvPr>
          <p:cNvSpPr/>
          <p:nvPr/>
        </p:nvSpPr>
        <p:spPr>
          <a:xfrm>
            <a:off x="2242373" y="4561391"/>
            <a:ext cx="7996940" cy="369332"/>
          </a:xfrm>
          <a:prstGeom prst="rect">
            <a:avLst/>
          </a:prstGeom>
        </p:spPr>
        <p:txBody>
          <a:bodyPr wrap="square">
            <a:spAutoFit/>
          </a:bodyPr>
          <a:lstStyle/>
          <a:p>
            <a:r>
              <a:rPr lang="en-US" b="1" dirty="0">
                <a:solidFill>
                  <a:srgbClr val="5A5377"/>
                </a:solidFill>
                <a:latin typeface="Arial" panose="020B0604020202020204" pitchFamily="34" charset="0"/>
                <a:cs typeface="Arial" panose="020B0604020202020204" pitchFamily="34" charset="0"/>
              </a:rPr>
              <a:t>Find your next career opportunity at SWE’s Career Center.</a:t>
            </a:r>
            <a:endParaRPr lang="en-US" sz="1600" b="1" dirty="0">
              <a:solidFill>
                <a:srgbClr val="5A537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09A921-1691-D247-A4D5-1F7C087F4B8B}"/>
              </a:ext>
            </a:extLst>
          </p:cNvPr>
          <p:cNvSpPr/>
          <p:nvPr/>
        </p:nvSpPr>
        <p:spPr>
          <a:xfrm>
            <a:off x="2242372" y="4930430"/>
            <a:ext cx="9519568" cy="584775"/>
          </a:xfrm>
          <a:prstGeom prst="rect">
            <a:avLst/>
          </a:prstGeom>
        </p:spPr>
        <p:txBody>
          <a:bodyPr wrap="square">
            <a:spAutoFit/>
          </a:bodyPr>
          <a:lstStyle/>
          <a:p>
            <a:r>
              <a:rPr lang="en-US" sz="1600" dirty="0">
                <a:solidFill>
                  <a:srgbClr val="404040"/>
                </a:solidFill>
                <a:latin typeface="Arial" panose="020B0604020202020204" pitchFamily="34" charset="0"/>
              </a:rPr>
              <a:t>Hundreds of job openings posted each month from some of the largest engineering and technology organizations across the globe. Both internships and full-time employment opportunities are featured. </a:t>
            </a:r>
            <a:endParaRPr lang="en-US" sz="1600" dirty="0">
              <a:solidFill>
                <a:srgbClr val="404040"/>
              </a:solidFill>
            </a:endParaRPr>
          </a:p>
        </p:txBody>
      </p:sp>
      <p:sp>
        <p:nvSpPr>
          <p:cNvPr id="8" name="Rectangle 7">
            <a:extLst>
              <a:ext uri="{FF2B5EF4-FFF2-40B4-BE49-F238E27FC236}">
                <a16:creationId xmlns:a16="http://schemas.microsoft.com/office/drawing/2014/main" id="{7DF2C511-D218-A84B-85E9-D5D759B3339F}"/>
              </a:ext>
            </a:extLst>
          </p:cNvPr>
          <p:cNvSpPr/>
          <p:nvPr/>
        </p:nvSpPr>
        <p:spPr>
          <a:xfrm>
            <a:off x="2261767" y="5515205"/>
            <a:ext cx="8364005" cy="338554"/>
          </a:xfrm>
          <a:prstGeom prst="rect">
            <a:avLst/>
          </a:prstGeom>
        </p:spPr>
        <p:txBody>
          <a:bodyPr wrap="square">
            <a:spAutoFit/>
          </a:bodyPr>
          <a:lstStyle/>
          <a:p>
            <a:r>
              <a:rPr lang="en-US" sz="1600" dirty="0">
                <a:solidFill>
                  <a:srgbClr val="5A5377"/>
                </a:solidFill>
                <a:latin typeface="Arial" panose="020B0604020202020204" pitchFamily="34" charset="0"/>
              </a:rPr>
              <a:t>Browse job openings by engineering discipline, country, state and job function.</a:t>
            </a:r>
          </a:p>
        </p:txBody>
      </p:sp>
      <p:sp>
        <p:nvSpPr>
          <p:cNvPr id="3" name="Rectangle 2">
            <a:extLst>
              <a:ext uri="{FF2B5EF4-FFF2-40B4-BE49-F238E27FC236}">
                <a16:creationId xmlns:a16="http://schemas.microsoft.com/office/drawing/2014/main" id="{910B80A0-3321-FB4B-87AB-6D46E6FD16B5}"/>
              </a:ext>
            </a:extLst>
          </p:cNvPr>
          <p:cNvSpPr/>
          <p:nvPr/>
        </p:nvSpPr>
        <p:spPr>
          <a:xfrm>
            <a:off x="2261767" y="5853759"/>
            <a:ext cx="2135521" cy="400110"/>
          </a:xfrm>
          <a:prstGeom prst="rect">
            <a:avLst/>
          </a:prstGeom>
        </p:spPr>
        <p:txBody>
          <a:bodyPr wrap="none">
            <a:spAutoFit/>
          </a:bodyPr>
          <a:lstStyle/>
          <a:p>
            <a:r>
              <a:rPr lang="en-US" sz="2000" b="1" dirty="0" err="1">
                <a:solidFill>
                  <a:srgbClr val="63B0BB"/>
                </a:solidFill>
                <a:latin typeface="Arial" panose="020B0604020202020204" pitchFamily="34" charset="0"/>
                <a:hlinkClick r:id="rId2">
                  <a:extLst>
                    <a:ext uri="{A12FA001-AC4F-418D-AE19-62706E023703}">
                      <ahyp:hlinkClr xmlns:ahyp="http://schemas.microsoft.com/office/drawing/2018/hyperlinkcolor" val="tx"/>
                    </a:ext>
                  </a:extLst>
                </a:hlinkClick>
              </a:rPr>
              <a:t>careers.swe.org</a:t>
            </a:r>
            <a:endParaRPr lang="en-US" sz="2000" b="1" dirty="0">
              <a:solidFill>
                <a:srgbClr val="63B0BB"/>
              </a:solidFill>
            </a:endParaRPr>
          </a:p>
        </p:txBody>
      </p:sp>
      <p:pic>
        <p:nvPicPr>
          <p:cNvPr id="10" name="Picture 9" descr="A screenshot of a social media post&#10;&#10;Description automatically generated">
            <a:extLst>
              <a:ext uri="{FF2B5EF4-FFF2-40B4-BE49-F238E27FC236}">
                <a16:creationId xmlns:a16="http://schemas.microsoft.com/office/drawing/2014/main" id="{6C764AC9-4050-554F-B66C-3FD9DBA15653}"/>
              </a:ext>
            </a:extLst>
          </p:cNvPr>
          <p:cNvPicPr>
            <a:picLocks noChangeAspect="1"/>
          </p:cNvPicPr>
          <p:nvPr/>
        </p:nvPicPr>
        <p:blipFill rotWithShape="1">
          <a:blip r:embed="rId3"/>
          <a:srcRect l="4187" r="1668"/>
          <a:stretch/>
        </p:blipFill>
        <p:spPr>
          <a:xfrm>
            <a:off x="975144" y="1409446"/>
            <a:ext cx="4916698" cy="2856597"/>
          </a:xfrm>
          <a:prstGeom prst="rect">
            <a:avLst/>
          </a:prstGeom>
        </p:spPr>
      </p:pic>
      <p:pic>
        <p:nvPicPr>
          <p:cNvPr id="11" name="Picture 10">
            <a:extLst>
              <a:ext uri="{FF2B5EF4-FFF2-40B4-BE49-F238E27FC236}">
                <a16:creationId xmlns:a16="http://schemas.microsoft.com/office/drawing/2014/main" id="{7B9618D3-CEF3-2042-BD4B-4741886226CB}"/>
              </a:ext>
            </a:extLst>
          </p:cNvPr>
          <p:cNvPicPr>
            <a:picLocks/>
          </p:cNvPicPr>
          <p:nvPr/>
        </p:nvPicPr>
        <p:blipFill>
          <a:blip r:embed="rId4"/>
          <a:stretch>
            <a:fillRect/>
          </a:stretch>
        </p:blipFill>
        <p:spPr>
          <a:xfrm>
            <a:off x="701255" y="754492"/>
            <a:ext cx="273889" cy="273889"/>
          </a:xfrm>
          <a:prstGeom prst="rect">
            <a:avLst/>
          </a:prstGeom>
        </p:spPr>
      </p:pic>
      <p:pic>
        <p:nvPicPr>
          <p:cNvPr id="5" name="Picture 4">
            <a:extLst>
              <a:ext uri="{FF2B5EF4-FFF2-40B4-BE49-F238E27FC236}">
                <a16:creationId xmlns:a16="http://schemas.microsoft.com/office/drawing/2014/main" id="{2C7B29F7-2D98-BD45-85AF-1B666FEEF316}"/>
              </a:ext>
            </a:extLst>
          </p:cNvPr>
          <p:cNvPicPr>
            <a:picLocks/>
          </p:cNvPicPr>
          <p:nvPr/>
        </p:nvPicPr>
        <p:blipFill>
          <a:blip r:embed="rId5"/>
          <a:stretch>
            <a:fillRect/>
          </a:stretch>
        </p:blipFill>
        <p:spPr>
          <a:xfrm>
            <a:off x="975144" y="4680681"/>
            <a:ext cx="1173078" cy="1173078"/>
          </a:xfrm>
          <a:prstGeom prst="rect">
            <a:avLst/>
          </a:prstGeom>
        </p:spPr>
      </p:pic>
    </p:spTree>
    <p:extLst>
      <p:ext uri="{BB962C8B-B14F-4D97-AF65-F5344CB8AC3E}">
        <p14:creationId xmlns:p14="http://schemas.microsoft.com/office/powerpoint/2010/main" val="362529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C2BABE-725E-6440-BC4C-E079D144D6C7}"/>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Education &amp; Professional Development</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EFF43D82-9FA1-D142-82CC-9A02E8656606}"/>
              </a:ext>
            </a:extLst>
          </p:cNvPr>
          <p:cNvPicPr>
            <a:picLocks noChangeAspect="1"/>
          </p:cNvPicPr>
          <p:nvPr/>
        </p:nvPicPr>
        <p:blipFill>
          <a:blip r:embed="rId2"/>
          <a:stretch>
            <a:fillRect/>
          </a:stretch>
        </p:blipFill>
        <p:spPr>
          <a:xfrm>
            <a:off x="975144" y="1357947"/>
            <a:ext cx="3441565" cy="959962"/>
          </a:xfrm>
          <a:prstGeom prst="rect">
            <a:avLst/>
          </a:prstGeom>
        </p:spPr>
      </p:pic>
      <p:sp>
        <p:nvSpPr>
          <p:cNvPr id="8" name="Rectangle 7">
            <a:extLst>
              <a:ext uri="{FF2B5EF4-FFF2-40B4-BE49-F238E27FC236}">
                <a16:creationId xmlns:a16="http://schemas.microsoft.com/office/drawing/2014/main" id="{1E2DB8D3-88A0-4244-9C53-9615E17A65C9}"/>
              </a:ext>
            </a:extLst>
          </p:cNvPr>
          <p:cNvSpPr/>
          <p:nvPr/>
        </p:nvSpPr>
        <p:spPr>
          <a:xfrm>
            <a:off x="872742" y="2426819"/>
            <a:ext cx="9693658" cy="584775"/>
          </a:xfrm>
          <a:prstGeom prst="rect">
            <a:avLst/>
          </a:prstGeom>
        </p:spPr>
        <p:txBody>
          <a:bodyPr wrap="square">
            <a:spAutoFit/>
          </a:bodyPr>
          <a:lstStyle/>
          <a:p>
            <a:r>
              <a:rPr lang="en-US" sz="1600" dirty="0">
                <a:solidFill>
                  <a:srgbClr val="404040"/>
                </a:solidFill>
                <a:latin typeface="Arial" panose="020B0604020202020204" pitchFamily="34" charset="0"/>
              </a:rPr>
              <a:t>Access hundreds of webinars and e-Learning courses to help you prepare for your first interview, negotiate your first salary, and more! </a:t>
            </a:r>
          </a:p>
        </p:txBody>
      </p:sp>
      <p:sp>
        <p:nvSpPr>
          <p:cNvPr id="9" name="Rectangle 8">
            <a:extLst>
              <a:ext uri="{FF2B5EF4-FFF2-40B4-BE49-F238E27FC236}">
                <a16:creationId xmlns:a16="http://schemas.microsoft.com/office/drawing/2014/main" id="{2E28D44B-9F9A-5246-82A0-A9F8FAF97CF5}"/>
              </a:ext>
            </a:extLst>
          </p:cNvPr>
          <p:cNvSpPr/>
          <p:nvPr/>
        </p:nvSpPr>
        <p:spPr>
          <a:xfrm>
            <a:off x="872739" y="3120504"/>
            <a:ext cx="7797435" cy="646331"/>
          </a:xfrm>
          <a:prstGeom prst="rect">
            <a:avLst/>
          </a:prstGeom>
        </p:spPr>
        <p:txBody>
          <a:bodyPr wrap="square">
            <a:spAutoFit/>
          </a:bodyPr>
          <a:lstStyle/>
          <a:p>
            <a:br>
              <a:rPr lang="en-US" dirty="0"/>
            </a:br>
            <a:endParaRPr lang="en-US" dirty="0"/>
          </a:p>
        </p:txBody>
      </p:sp>
      <p:sp>
        <p:nvSpPr>
          <p:cNvPr id="10" name="Rectangle 9">
            <a:extLst>
              <a:ext uri="{FF2B5EF4-FFF2-40B4-BE49-F238E27FC236}">
                <a16:creationId xmlns:a16="http://schemas.microsoft.com/office/drawing/2014/main" id="{7C68988C-BC3A-4843-8EDE-770EAFFA7D6F}"/>
              </a:ext>
            </a:extLst>
          </p:cNvPr>
          <p:cNvSpPr/>
          <p:nvPr/>
        </p:nvSpPr>
        <p:spPr>
          <a:xfrm>
            <a:off x="1606523" y="5484139"/>
            <a:ext cx="9210596" cy="338554"/>
          </a:xfrm>
          <a:prstGeom prst="rect">
            <a:avLst/>
          </a:prstGeom>
        </p:spPr>
        <p:txBody>
          <a:bodyPr wrap="square">
            <a:spAutoFit/>
          </a:bodyPr>
          <a:lstStyle/>
          <a:p>
            <a:r>
              <a:rPr lang="en-US" sz="1600" dirty="0">
                <a:solidFill>
                  <a:srgbClr val="404040"/>
                </a:solidFill>
                <a:latin typeface="Arial" panose="020B0604020202020204" pitchFamily="34" charset="0"/>
              </a:rPr>
              <a:t>Text </a:t>
            </a:r>
            <a:r>
              <a:rPr lang="en-US" sz="1600" b="1" dirty="0">
                <a:solidFill>
                  <a:srgbClr val="5A5377"/>
                </a:solidFill>
                <a:latin typeface="Arial" panose="020B0604020202020204" pitchFamily="34" charset="0"/>
              </a:rPr>
              <a:t>SWE Advance </a:t>
            </a:r>
            <a:r>
              <a:rPr lang="en-US" sz="1600" dirty="0">
                <a:solidFill>
                  <a:srgbClr val="404040"/>
                </a:solidFill>
                <a:latin typeface="Arial" panose="020B0604020202020204" pitchFamily="34" charset="0"/>
              </a:rPr>
              <a:t>to </a:t>
            </a:r>
            <a:r>
              <a:rPr lang="en-US" sz="1600" b="1" dirty="0">
                <a:solidFill>
                  <a:srgbClr val="5A5377"/>
                </a:solidFill>
                <a:latin typeface="Arial" panose="020B0604020202020204" pitchFamily="34" charset="0"/>
              </a:rPr>
              <a:t>56512</a:t>
            </a:r>
            <a:r>
              <a:rPr lang="en-US" sz="1600" dirty="0">
                <a:solidFill>
                  <a:srgbClr val="404040"/>
                </a:solidFill>
                <a:latin typeface="Arial" panose="020B0604020202020204" pitchFamily="34" charset="0"/>
              </a:rPr>
              <a:t> to receive Advance alerts. </a:t>
            </a:r>
          </a:p>
        </p:txBody>
      </p:sp>
      <p:sp>
        <p:nvSpPr>
          <p:cNvPr id="11" name="Rectangle 10">
            <a:extLst>
              <a:ext uri="{FF2B5EF4-FFF2-40B4-BE49-F238E27FC236}">
                <a16:creationId xmlns:a16="http://schemas.microsoft.com/office/drawing/2014/main" id="{F9493C66-50B4-294E-9EF4-F77BE6F93585}"/>
              </a:ext>
            </a:extLst>
          </p:cNvPr>
          <p:cNvSpPr/>
          <p:nvPr/>
        </p:nvSpPr>
        <p:spPr>
          <a:xfrm>
            <a:off x="1606523" y="5850051"/>
            <a:ext cx="9210596" cy="338554"/>
          </a:xfrm>
          <a:prstGeom prst="rect">
            <a:avLst/>
          </a:prstGeom>
        </p:spPr>
        <p:txBody>
          <a:bodyPr wrap="square">
            <a:spAutoFit/>
          </a:bodyPr>
          <a:lstStyle/>
          <a:p>
            <a:r>
              <a:rPr lang="en-US" sz="1600" dirty="0">
                <a:solidFill>
                  <a:srgbClr val="404040"/>
                </a:solidFill>
                <a:latin typeface="Arial" panose="020B0604020202020204" pitchFamily="34" charset="0"/>
              </a:rPr>
              <a:t>#</a:t>
            </a:r>
            <a:r>
              <a:rPr lang="en-US" sz="1600" dirty="0" err="1">
                <a:solidFill>
                  <a:srgbClr val="404040"/>
                </a:solidFill>
                <a:latin typeface="Arial" panose="020B0604020202020204" pitchFamily="34" charset="0"/>
              </a:rPr>
              <a:t>SWEAdvance</a:t>
            </a:r>
            <a:r>
              <a:rPr lang="en-US" sz="1600" dirty="0">
                <a:solidFill>
                  <a:srgbClr val="404040"/>
                </a:solidFill>
                <a:latin typeface="Arial" panose="020B0604020202020204" pitchFamily="34" charset="0"/>
              </a:rPr>
              <a:t> | </a:t>
            </a:r>
            <a:r>
              <a:rPr lang="en-US" sz="1600" dirty="0" err="1">
                <a:solidFill>
                  <a:srgbClr val="404040"/>
                </a:solidFill>
                <a:latin typeface="Arial" panose="020B0604020202020204" pitchFamily="34" charset="0"/>
                <a:hlinkClick r:id="rId3">
                  <a:extLst>
                    <a:ext uri="{A12FA001-AC4F-418D-AE19-62706E023703}">
                      <ahyp:hlinkClr xmlns:ahyp="http://schemas.microsoft.com/office/drawing/2018/hyperlinkcolor" val="tx"/>
                    </a:ext>
                  </a:extLst>
                </a:hlinkClick>
              </a:rPr>
              <a:t>advancelearning.swe.org</a:t>
            </a:r>
            <a:endParaRPr lang="en-US" sz="1600" dirty="0">
              <a:solidFill>
                <a:srgbClr val="404040"/>
              </a:solidFill>
              <a:latin typeface="Arial" panose="020B0604020202020204" pitchFamily="34" charset="0"/>
            </a:endParaRPr>
          </a:p>
        </p:txBody>
      </p:sp>
      <p:pic>
        <p:nvPicPr>
          <p:cNvPr id="12" name="Picture 11">
            <a:extLst>
              <a:ext uri="{FF2B5EF4-FFF2-40B4-BE49-F238E27FC236}">
                <a16:creationId xmlns:a16="http://schemas.microsoft.com/office/drawing/2014/main" id="{35457CC3-69CE-FE4F-B717-8EAD10FE3D14}"/>
              </a:ext>
            </a:extLst>
          </p:cNvPr>
          <p:cNvPicPr>
            <a:picLocks/>
          </p:cNvPicPr>
          <p:nvPr/>
        </p:nvPicPr>
        <p:blipFill>
          <a:blip r:embed="rId4"/>
          <a:stretch>
            <a:fillRect/>
          </a:stretch>
        </p:blipFill>
        <p:spPr>
          <a:xfrm>
            <a:off x="701255" y="754492"/>
            <a:ext cx="273889" cy="273889"/>
          </a:xfrm>
          <a:prstGeom prst="rect">
            <a:avLst/>
          </a:prstGeom>
        </p:spPr>
      </p:pic>
      <p:sp>
        <p:nvSpPr>
          <p:cNvPr id="6" name="Rectangle 5">
            <a:extLst>
              <a:ext uri="{FF2B5EF4-FFF2-40B4-BE49-F238E27FC236}">
                <a16:creationId xmlns:a16="http://schemas.microsoft.com/office/drawing/2014/main" id="{5316438C-B966-224B-8D7D-00F890E0699C}"/>
              </a:ext>
            </a:extLst>
          </p:cNvPr>
          <p:cNvSpPr/>
          <p:nvPr/>
        </p:nvSpPr>
        <p:spPr>
          <a:xfrm>
            <a:off x="685800" y="4130159"/>
            <a:ext cx="2810933" cy="830997"/>
          </a:xfrm>
          <a:prstGeom prst="rect">
            <a:avLst/>
          </a:prstGeom>
        </p:spPr>
        <p:txBody>
          <a:bodyPr wrap="square">
            <a:spAutoFit/>
          </a:bodyPr>
          <a:lstStyle/>
          <a:p>
            <a:pPr algn="ctr"/>
            <a:r>
              <a:rPr lang="en-US" sz="1600" b="1" dirty="0">
                <a:solidFill>
                  <a:srgbClr val="5A5377"/>
                </a:solidFill>
                <a:latin typeface="Arial" panose="020B0604020202020204" pitchFamily="34" charset="0"/>
              </a:rPr>
              <a:t>Live Webinars</a:t>
            </a:r>
          </a:p>
          <a:p>
            <a:pPr algn="ctr"/>
            <a:r>
              <a:rPr lang="en-US" sz="1600" dirty="0">
                <a:solidFill>
                  <a:srgbClr val="404040"/>
                </a:solidFill>
                <a:latin typeface="Arial" panose="020B0604020202020204" pitchFamily="34" charset="0"/>
              </a:rPr>
              <a:t>Interact in real-time with subject matter experts</a:t>
            </a:r>
            <a:endParaRPr lang="en-US" sz="1600" dirty="0">
              <a:solidFill>
                <a:srgbClr val="404040"/>
              </a:solidFill>
            </a:endParaRPr>
          </a:p>
        </p:txBody>
      </p:sp>
      <p:sp>
        <p:nvSpPr>
          <p:cNvPr id="13" name="Rectangle 12">
            <a:extLst>
              <a:ext uri="{FF2B5EF4-FFF2-40B4-BE49-F238E27FC236}">
                <a16:creationId xmlns:a16="http://schemas.microsoft.com/office/drawing/2014/main" id="{80321EDB-683B-0341-9169-C22513593354}"/>
              </a:ext>
            </a:extLst>
          </p:cNvPr>
          <p:cNvSpPr/>
          <p:nvPr/>
        </p:nvSpPr>
        <p:spPr>
          <a:xfrm>
            <a:off x="3691467" y="4130159"/>
            <a:ext cx="2810933" cy="830997"/>
          </a:xfrm>
          <a:prstGeom prst="rect">
            <a:avLst/>
          </a:prstGeom>
        </p:spPr>
        <p:txBody>
          <a:bodyPr wrap="square">
            <a:spAutoFit/>
          </a:bodyPr>
          <a:lstStyle/>
          <a:p>
            <a:pPr algn="ctr"/>
            <a:r>
              <a:rPr lang="en-US" sz="1600" b="1" dirty="0">
                <a:solidFill>
                  <a:srgbClr val="5A5377"/>
                </a:solidFill>
                <a:latin typeface="Arial" panose="020B0604020202020204" pitchFamily="34" charset="0"/>
              </a:rPr>
              <a:t>On-Demand Webinars</a:t>
            </a:r>
          </a:p>
          <a:p>
            <a:pPr algn="ctr"/>
            <a:r>
              <a:rPr lang="en-US" sz="1600" dirty="0">
                <a:solidFill>
                  <a:srgbClr val="404040"/>
                </a:solidFill>
                <a:latin typeface="Arial" panose="020B0604020202020204" pitchFamily="34" charset="0"/>
              </a:rPr>
              <a:t>Access previously </a:t>
            </a:r>
            <a:br>
              <a:rPr lang="en-US" sz="1600" dirty="0">
                <a:solidFill>
                  <a:srgbClr val="404040"/>
                </a:solidFill>
                <a:latin typeface="Arial" panose="020B0604020202020204" pitchFamily="34" charset="0"/>
              </a:rPr>
            </a:br>
            <a:r>
              <a:rPr lang="en-US" sz="1600" dirty="0">
                <a:solidFill>
                  <a:srgbClr val="404040"/>
                </a:solidFill>
                <a:latin typeface="Arial" panose="020B0604020202020204" pitchFamily="34" charset="0"/>
              </a:rPr>
              <a:t>recorded content</a:t>
            </a:r>
            <a:endParaRPr lang="en-US" sz="1600" dirty="0">
              <a:solidFill>
                <a:srgbClr val="404040"/>
              </a:solidFill>
            </a:endParaRPr>
          </a:p>
        </p:txBody>
      </p:sp>
      <p:sp>
        <p:nvSpPr>
          <p:cNvPr id="14" name="Rectangle 13">
            <a:extLst>
              <a:ext uri="{FF2B5EF4-FFF2-40B4-BE49-F238E27FC236}">
                <a16:creationId xmlns:a16="http://schemas.microsoft.com/office/drawing/2014/main" id="{A008125B-CC64-AD4D-8DEF-5404D543D229}"/>
              </a:ext>
            </a:extLst>
          </p:cNvPr>
          <p:cNvSpPr/>
          <p:nvPr/>
        </p:nvSpPr>
        <p:spPr>
          <a:xfrm>
            <a:off x="6908800" y="4130159"/>
            <a:ext cx="2810933" cy="830997"/>
          </a:xfrm>
          <a:prstGeom prst="rect">
            <a:avLst/>
          </a:prstGeom>
        </p:spPr>
        <p:txBody>
          <a:bodyPr wrap="square">
            <a:spAutoFit/>
          </a:bodyPr>
          <a:lstStyle/>
          <a:p>
            <a:pPr algn="ctr"/>
            <a:r>
              <a:rPr lang="en-US" sz="1600" b="1" dirty="0">
                <a:solidFill>
                  <a:srgbClr val="5A5377"/>
                </a:solidFill>
                <a:latin typeface="Arial" panose="020B0604020202020204" pitchFamily="34" charset="0"/>
              </a:rPr>
              <a:t>e-Learning Courses</a:t>
            </a:r>
            <a:br>
              <a:rPr lang="en-US" sz="1600" b="1" dirty="0">
                <a:solidFill>
                  <a:srgbClr val="5A5377"/>
                </a:solidFill>
                <a:latin typeface="Arial" panose="020B0604020202020204" pitchFamily="34" charset="0"/>
              </a:rPr>
            </a:br>
            <a:r>
              <a:rPr lang="en-US" sz="1600" dirty="0">
                <a:solidFill>
                  <a:srgbClr val="404040"/>
                </a:solidFill>
                <a:latin typeface="Arial" panose="020B0604020202020204" pitchFamily="34" charset="0"/>
              </a:rPr>
              <a:t>Interactive </a:t>
            </a:r>
            <a:br>
              <a:rPr lang="en-US" sz="1600" dirty="0">
                <a:solidFill>
                  <a:srgbClr val="404040"/>
                </a:solidFill>
                <a:latin typeface="Arial" panose="020B0604020202020204" pitchFamily="34" charset="0"/>
              </a:rPr>
            </a:br>
            <a:r>
              <a:rPr lang="en-US" sz="1600" dirty="0">
                <a:solidFill>
                  <a:srgbClr val="404040"/>
                </a:solidFill>
                <a:latin typeface="Arial" panose="020B0604020202020204" pitchFamily="34" charset="0"/>
              </a:rPr>
              <a:t>online learning</a:t>
            </a:r>
            <a:endParaRPr lang="en-US" sz="1600" dirty="0">
              <a:solidFill>
                <a:srgbClr val="404040"/>
              </a:solidFill>
            </a:endParaRPr>
          </a:p>
        </p:txBody>
      </p:sp>
      <p:pic>
        <p:nvPicPr>
          <p:cNvPr id="17" name="Picture 16" descr="A close up of a sign&#10;&#10;Description automatically generated">
            <a:extLst>
              <a:ext uri="{FF2B5EF4-FFF2-40B4-BE49-F238E27FC236}">
                <a16:creationId xmlns:a16="http://schemas.microsoft.com/office/drawing/2014/main" id="{7CE3E1C9-1AF4-BE4F-8415-0660B8883E3D}"/>
              </a:ext>
            </a:extLst>
          </p:cNvPr>
          <p:cNvPicPr>
            <a:picLocks noChangeAspect="1"/>
          </p:cNvPicPr>
          <p:nvPr/>
        </p:nvPicPr>
        <p:blipFill>
          <a:blip r:embed="rId5"/>
          <a:stretch>
            <a:fillRect/>
          </a:stretch>
        </p:blipFill>
        <p:spPr>
          <a:xfrm>
            <a:off x="1606523" y="3249392"/>
            <a:ext cx="969486" cy="791748"/>
          </a:xfrm>
          <a:prstGeom prst="rect">
            <a:avLst/>
          </a:prstGeom>
        </p:spPr>
      </p:pic>
      <p:pic>
        <p:nvPicPr>
          <p:cNvPr id="18" name="Picture 17">
            <a:extLst>
              <a:ext uri="{FF2B5EF4-FFF2-40B4-BE49-F238E27FC236}">
                <a16:creationId xmlns:a16="http://schemas.microsoft.com/office/drawing/2014/main" id="{27CE50F0-286B-DD46-A4C6-081C58FC8BD9}"/>
              </a:ext>
            </a:extLst>
          </p:cNvPr>
          <p:cNvPicPr>
            <a:picLocks noChangeAspect="1"/>
          </p:cNvPicPr>
          <p:nvPr/>
        </p:nvPicPr>
        <p:blipFill>
          <a:blip r:embed="rId6"/>
          <a:stretch>
            <a:fillRect/>
          </a:stretch>
        </p:blipFill>
        <p:spPr>
          <a:xfrm>
            <a:off x="4612190" y="3249393"/>
            <a:ext cx="969486" cy="791746"/>
          </a:xfrm>
          <a:prstGeom prst="rect">
            <a:avLst/>
          </a:prstGeom>
        </p:spPr>
      </p:pic>
      <p:pic>
        <p:nvPicPr>
          <p:cNvPr id="19" name="Picture 18">
            <a:extLst>
              <a:ext uri="{FF2B5EF4-FFF2-40B4-BE49-F238E27FC236}">
                <a16:creationId xmlns:a16="http://schemas.microsoft.com/office/drawing/2014/main" id="{098D0929-E728-0A47-B64C-30F3C1FA80F6}"/>
              </a:ext>
            </a:extLst>
          </p:cNvPr>
          <p:cNvPicPr>
            <a:picLocks noChangeAspect="1"/>
          </p:cNvPicPr>
          <p:nvPr/>
        </p:nvPicPr>
        <p:blipFill>
          <a:blip r:embed="rId7"/>
          <a:stretch>
            <a:fillRect/>
          </a:stretch>
        </p:blipFill>
        <p:spPr>
          <a:xfrm>
            <a:off x="7812591" y="3249393"/>
            <a:ext cx="969484" cy="791746"/>
          </a:xfrm>
          <a:prstGeom prst="rect">
            <a:avLst/>
          </a:prstGeom>
        </p:spPr>
      </p:pic>
      <p:pic>
        <p:nvPicPr>
          <p:cNvPr id="20" name="Picture 19">
            <a:extLst>
              <a:ext uri="{FF2B5EF4-FFF2-40B4-BE49-F238E27FC236}">
                <a16:creationId xmlns:a16="http://schemas.microsoft.com/office/drawing/2014/main" id="{8952681C-AE86-8440-B970-F2BD8CAC58E1}"/>
              </a:ext>
            </a:extLst>
          </p:cNvPr>
          <p:cNvPicPr>
            <a:picLocks/>
          </p:cNvPicPr>
          <p:nvPr/>
        </p:nvPicPr>
        <p:blipFill>
          <a:blip r:embed="rId8"/>
          <a:stretch>
            <a:fillRect/>
          </a:stretch>
        </p:blipFill>
        <p:spPr>
          <a:xfrm>
            <a:off x="872739" y="5386244"/>
            <a:ext cx="802361" cy="802361"/>
          </a:xfrm>
          <a:prstGeom prst="rect">
            <a:avLst/>
          </a:prstGeom>
        </p:spPr>
      </p:pic>
    </p:spTree>
    <p:extLst>
      <p:ext uri="{BB962C8B-B14F-4D97-AF65-F5344CB8AC3E}">
        <p14:creationId xmlns:p14="http://schemas.microsoft.com/office/powerpoint/2010/main" val="50602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830A09-ADE4-CC42-8E08-05710F0272B0}"/>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Global &amp; Local Events</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4FC41AD-5C74-E247-96F2-ACAD2609A841}"/>
              </a:ext>
            </a:extLst>
          </p:cNvPr>
          <p:cNvSpPr/>
          <p:nvPr/>
        </p:nvSpPr>
        <p:spPr>
          <a:xfrm>
            <a:off x="975146" y="1111364"/>
            <a:ext cx="7564697" cy="584775"/>
          </a:xfrm>
          <a:prstGeom prst="rect">
            <a:avLst/>
          </a:prstGeom>
        </p:spPr>
        <p:txBody>
          <a:bodyPr wrap="square">
            <a:spAutoFit/>
          </a:bodyPr>
          <a:lstStyle/>
          <a:p>
            <a:r>
              <a:rPr lang="en-US" sz="1600" dirty="0">
                <a:solidFill>
                  <a:srgbClr val="404040"/>
                </a:solidFill>
                <a:latin typeface="Arial" panose="020B0604020202020204" pitchFamily="34" charset="0"/>
                <a:cs typeface="Arial" panose="020B0604020202020204" pitchFamily="34" charset="0"/>
              </a:rPr>
              <a:t>SWE members attend SWE conferences and events to connect with friends, explore the next step in their careers, and advance personally and professionally.</a:t>
            </a:r>
            <a:endParaRPr lang="en-US" sz="1400" dirty="0">
              <a:solidFill>
                <a:srgbClr val="40404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1AEC31E-1503-1C47-AA4B-BF0B7ED7EA3F}"/>
              </a:ext>
            </a:extLst>
          </p:cNvPr>
          <p:cNvGrpSpPr/>
          <p:nvPr/>
        </p:nvGrpSpPr>
        <p:grpSpPr>
          <a:xfrm>
            <a:off x="3907415" y="2700154"/>
            <a:ext cx="7029364" cy="1136346"/>
            <a:chOff x="3286730" y="2418910"/>
            <a:chExt cx="7029364" cy="1136346"/>
          </a:xfrm>
        </p:grpSpPr>
        <p:sp>
          <p:nvSpPr>
            <p:cNvPr id="11" name="Rectangle 10">
              <a:extLst>
                <a:ext uri="{FF2B5EF4-FFF2-40B4-BE49-F238E27FC236}">
                  <a16:creationId xmlns:a16="http://schemas.microsoft.com/office/drawing/2014/main" id="{A4A56266-11CF-8540-9D2D-BC028AC0CCDB}"/>
                </a:ext>
              </a:extLst>
            </p:cNvPr>
            <p:cNvSpPr/>
            <p:nvPr/>
          </p:nvSpPr>
          <p:spPr>
            <a:xfrm>
              <a:off x="3287539" y="2757464"/>
              <a:ext cx="6442460" cy="523220"/>
            </a:xfrm>
            <a:prstGeom prst="rect">
              <a:avLst/>
            </a:prstGeom>
          </p:spPr>
          <p:txBody>
            <a:bodyPr wrap="square">
              <a:spAutoFit/>
            </a:bodyPr>
            <a:lstStyle/>
            <a:p>
              <a:r>
                <a:rPr lang="en-US" sz="1400" dirty="0">
                  <a:solidFill>
                    <a:srgbClr val="404040"/>
                  </a:solidFill>
                  <a:latin typeface="Arial" panose="020B0604020202020204" pitchFamily="34" charset="0"/>
                  <a:cs typeface="Arial" panose="020B0604020202020204" pitchFamily="34" charset="0"/>
                </a:rPr>
                <a:t>More than 300 engineering and technology organizations recruiting for jobs onsite at the Career Fair.</a:t>
              </a:r>
              <a:endParaRPr lang="en-US" sz="1200" dirty="0">
                <a:solidFill>
                  <a:srgbClr val="40404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2B70011-27F4-2F43-8817-57E5A0BCC6B9}"/>
                </a:ext>
              </a:extLst>
            </p:cNvPr>
            <p:cNvSpPr/>
            <p:nvPr/>
          </p:nvSpPr>
          <p:spPr>
            <a:xfrm>
              <a:off x="3287539" y="2418910"/>
              <a:ext cx="7028555" cy="338554"/>
            </a:xfrm>
            <a:prstGeom prst="rect">
              <a:avLst/>
            </a:prstGeom>
          </p:spPr>
          <p:txBody>
            <a:bodyPr wrap="square">
              <a:spAutoFit/>
            </a:bodyPr>
            <a:lstStyle/>
            <a:p>
              <a:r>
                <a:rPr lang="en-US" sz="1600" b="1" dirty="0">
                  <a:solidFill>
                    <a:srgbClr val="F36356"/>
                  </a:solidFill>
                  <a:latin typeface="Arial" panose="020B0604020202020204" pitchFamily="34" charset="0"/>
                  <a:cs typeface="Arial" panose="020B0604020202020204" pitchFamily="34" charset="0"/>
                </a:rPr>
                <a:t>The largest conference and career fair for women in engineering. </a:t>
              </a:r>
              <a:endParaRPr lang="en-US" sz="1400" b="1" dirty="0">
                <a:solidFill>
                  <a:srgbClr val="F36356"/>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AA0A299-7831-D143-BC29-9FCDF71BC76C}"/>
                </a:ext>
              </a:extLst>
            </p:cNvPr>
            <p:cNvSpPr/>
            <p:nvPr/>
          </p:nvSpPr>
          <p:spPr>
            <a:xfrm>
              <a:off x="3286730" y="3247479"/>
              <a:ext cx="1289135" cy="307777"/>
            </a:xfrm>
            <a:prstGeom prst="rect">
              <a:avLst/>
            </a:prstGeom>
          </p:spPr>
          <p:txBody>
            <a:bodyPr wrap="none">
              <a:spAutoFit/>
            </a:bodyPr>
            <a:lstStyle/>
            <a:p>
              <a:r>
                <a:rPr lang="en-US" sz="1400" dirty="0">
                  <a:solidFill>
                    <a:srgbClr val="004E78"/>
                  </a:solidFill>
                  <a:latin typeface="Arial" panose="020B0604020202020204" pitchFamily="34" charset="0"/>
                  <a:hlinkClick r:id="rId3">
                    <a:extLst>
                      <a:ext uri="{A12FA001-AC4F-418D-AE19-62706E023703}">
                        <ahyp:hlinkClr xmlns:ahyp="http://schemas.microsoft.com/office/drawing/2018/hyperlinkcolor" val="tx"/>
                      </a:ext>
                    </a:extLst>
                  </a:hlinkClick>
                </a:rPr>
                <a:t>we19.swe.org</a:t>
              </a:r>
              <a:endParaRPr lang="en-US" sz="1400" dirty="0">
                <a:solidFill>
                  <a:srgbClr val="004E78"/>
                </a:solidFill>
              </a:endParaRPr>
            </a:p>
          </p:txBody>
        </p:sp>
      </p:grpSp>
      <p:pic>
        <p:nvPicPr>
          <p:cNvPr id="16" name="Picture 15" descr="A close up of a sign&#10;&#10;Description automatically generated">
            <a:extLst>
              <a:ext uri="{FF2B5EF4-FFF2-40B4-BE49-F238E27FC236}">
                <a16:creationId xmlns:a16="http://schemas.microsoft.com/office/drawing/2014/main" id="{31DDE002-B630-5A4F-B900-BDCFC360C63F}"/>
              </a:ext>
            </a:extLst>
          </p:cNvPr>
          <p:cNvPicPr>
            <a:picLocks noChangeAspect="1"/>
          </p:cNvPicPr>
          <p:nvPr/>
        </p:nvPicPr>
        <p:blipFill>
          <a:blip r:embed="rId4"/>
          <a:stretch>
            <a:fillRect/>
          </a:stretch>
        </p:blipFill>
        <p:spPr>
          <a:xfrm>
            <a:off x="914303" y="2356272"/>
            <a:ext cx="2105121" cy="971594"/>
          </a:xfrm>
          <a:prstGeom prst="rect">
            <a:avLst/>
          </a:prstGeom>
        </p:spPr>
      </p:pic>
      <p:pic>
        <p:nvPicPr>
          <p:cNvPr id="19" name="Picture 18" descr="A close up of a sign&#10;&#10;Description automatically generated">
            <a:extLst>
              <a:ext uri="{FF2B5EF4-FFF2-40B4-BE49-F238E27FC236}">
                <a16:creationId xmlns:a16="http://schemas.microsoft.com/office/drawing/2014/main" id="{BCCA8786-83D3-6C46-9BC1-A595AA0037B2}"/>
              </a:ext>
            </a:extLst>
          </p:cNvPr>
          <p:cNvPicPr>
            <a:picLocks noChangeAspect="1"/>
          </p:cNvPicPr>
          <p:nvPr/>
        </p:nvPicPr>
        <p:blipFill>
          <a:blip r:embed="rId5"/>
          <a:stretch>
            <a:fillRect/>
          </a:stretch>
        </p:blipFill>
        <p:spPr>
          <a:xfrm>
            <a:off x="1354996" y="3454305"/>
            <a:ext cx="1664428" cy="463429"/>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E7418828-E5FB-8249-AB2C-FC1C83251A39}"/>
              </a:ext>
            </a:extLst>
          </p:cNvPr>
          <p:cNvPicPr>
            <a:picLocks noChangeAspect="1"/>
          </p:cNvPicPr>
          <p:nvPr/>
        </p:nvPicPr>
        <p:blipFill>
          <a:blip r:embed="rId6"/>
          <a:stretch>
            <a:fillRect/>
          </a:stretch>
        </p:blipFill>
        <p:spPr>
          <a:xfrm>
            <a:off x="872740" y="4636508"/>
            <a:ext cx="2699135" cy="1110128"/>
          </a:xfrm>
          <a:prstGeom prst="rect">
            <a:avLst/>
          </a:prstGeom>
        </p:spPr>
      </p:pic>
      <p:sp>
        <p:nvSpPr>
          <p:cNvPr id="22" name="Rectangle 21">
            <a:extLst>
              <a:ext uri="{FF2B5EF4-FFF2-40B4-BE49-F238E27FC236}">
                <a16:creationId xmlns:a16="http://schemas.microsoft.com/office/drawing/2014/main" id="{5A078FA8-7CC7-1046-936F-9EE5968E6150}"/>
              </a:ext>
            </a:extLst>
          </p:cNvPr>
          <p:cNvSpPr/>
          <p:nvPr/>
        </p:nvSpPr>
        <p:spPr>
          <a:xfrm>
            <a:off x="3912247" y="4840516"/>
            <a:ext cx="6474181" cy="738664"/>
          </a:xfrm>
          <a:prstGeom prst="rect">
            <a:avLst/>
          </a:prstGeom>
        </p:spPr>
        <p:txBody>
          <a:bodyPr wrap="square">
            <a:spAutoFit/>
          </a:bodyPr>
          <a:lstStyle/>
          <a:p>
            <a:r>
              <a:rPr lang="en-US" sz="1400" dirty="0">
                <a:solidFill>
                  <a:srgbClr val="404040"/>
                </a:solidFill>
                <a:latin typeface="Arial" panose="020B0604020202020204" pitchFamily="34" charset="0"/>
              </a:rPr>
              <a:t>Meet Locally. Learn Socially. at WE Local, a localized version of the SWE Annual Conference. </a:t>
            </a:r>
          </a:p>
          <a:p>
            <a:r>
              <a:rPr lang="en-US" sz="1400" dirty="0" err="1">
                <a:solidFill>
                  <a:srgbClr val="7C689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welocal.swe.org</a:t>
            </a:r>
            <a:endParaRPr lang="en-US" sz="1100" dirty="0">
              <a:solidFill>
                <a:srgbClr val="7C6890"/>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16223DB-D117-414E-AD5E-0C3B6159EFED}"/>
              </a:ext>
            </a:extLst>
          </p:cNvPr>
          <p:cNvPicPr>
            <a:picLocks/>
          </p:cNvPicPr>
          <p:nvPr/>
        </p:nvPicPr>
        <p:blipFill>
          <a:blip r:embed="rId8"/>
          <a:stretch>
            <a:fillRect/>
          </a:stretch>
        </p:blipFill>
        <p:spPr>
          <a:xfrm>
            <a:off x="701255" y="754492"/>
            <a:ext cx="273889" cy="273889"/>
          </a:xfrm>
          <a:prstGeom prst="rect">
            <a:avLst/>
          </a:prstGeom>
        </p:spPr>
      </p:pic>
    </p:spTree>
    <p:extLst>
      <p:ext uri="{BB962C8B-B14F-4D97-AF65-F5344CB8AC3E}">
        <p14:creationId xmlns:p14="http://schemas.microsoft.com/office/powerpoint/2010/main" val="105162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38A1D8-567F-9E41-983C-22F9917898EB}"/>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Section Events</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3A37BC-A1A2-554E-A7A0-447856206F89}"/>
              </a:ext>
            </a:extLst>
          </p:cNvPr>
          <p:cNvPicPr>
            <a:picLocks/>
          </p:cNvPicPr>
          <p:nvPr/>
        </p:nvPicPr>
        <p:blipFill>
          <a:blip r:embed="rId3"/>
          <a:stretch>
            <a:fillRect/>
          </a:stretch>
        </p:blipFill>
        <p:spPr>
          <a:xfrm>
            <a:off x="701255" y="754492"/>
            <a:ext cx="273889" cy="273889"/>
          </a:xfrm>
          <a:prstGeom prst="rect">
            <a:avLst/>
          </a:prstGeom>
        </p:spPr>
      </p:pic>
      <p:sp>
        <p:nvSpPr>
          <p:cNvPr id="2" name="Rectangle 1">
            <a:extLst>
              <a:ext uri="{FF2B5EF4-FFF2-40B4-BE49-F238E27FC236}">
                <a16:creationId xmlns:a16="http://schemas.microsoft.com/office/drawing/2014/main" id="{8AB4A8C6-B11B-C149-B84D-A17A1E5E023A}"/>
              </a:ext>
            </a:extLst>
          </p:cNvPr>
          <p:cNvSpPr/>
          <p:nvPr/>
        </p:nvSpPr>
        <p:spPr>
          <a:xfrm>
            <a:off x="975145" y="1338974"/>
            <a:ext cx="6492456" cy="584775"/>
          </a:xfrm>
          <a:prstGeom prst="rect">
            <a:avLst/>
          </a:prstGeom>
        </p:spPr>
        <p:txBody>
          <a:bodyPr wrap="square">
            <a:spAutoFit/>
          </a:bodyPr>
          <a:lstStyle/>
          <a:p>
            <a:r>
              <a:rPr lang="en-US" sz="1600" i="1" dirty="0">
                <a:solidFill>
                  <a:srgbClr val="404040"/>
                </a:solidFill>
                <a:latin typeface="Arial" panose="020B0604020202020204" pitchFamily="34" charset="0"/>
                <a:cs typeface="Arial" panose="020B0604020202020204" pitchFamily="34" charset="0"/>
              </a:rPr>
              <a:t>Use this slide to feature information about past or future section events to give members an idea of how they can get more involved. </a:t>
            </a:r>
          </a:p>
        </p:txBody>
      </p:sp>
    </p:spTree>
    <p:extLst>
      <p:ext uri="{BB962C8B-B14F-4D97-AF65-F5344CB8AC3E}">
        <p14:creationId xmlns:p14="http://schemas.microsoft.com/office/powerpoint/2010/main" val="2089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193024-852E-974D-90B5-19E6BE8929FE}"/>
              </a:ext>
            </a:extLst>
          </p:cNvPr>
          <p:cNvSpPr>
            <a:spLocks noGrp="1"/>
          </p:cNvSpPr>
          <p:nvPr>
            <p:ph type="title"/>
          </p:nvPr>
        </p:nvSpPr>
        <p:spPr>
          <a:xfrm>
            <a:off x="975144" y="687366"/>
            <a:ext cx="7996940" cy="584482"/>
          </a:xfrm>
        </p:spPr>
        <p:txBody>
          <a:bodyPr anchor="t">
            <a:noAutofit/>
          </a:bodyPr>
          <a:lstStyle/>
          <a:p>
            <a:r>
              <a:rPr lang="en-US" sz="2800" b="1" dirty="0">
                <a:solidFill>
                  <a:srgbClr val="5A5377"/>
                </a:solidFill>
                <a:latin typeface="Arial" panose="020B0604020202020204" pitchFamily="34" charset="0"/>
                <a:ea typeface="Open Sans" panose="020B0606030504020204" pitchFamily="34" charset="0"/>
                <a:cs typeface="Arial" panose="020B0604020202020204" pitchFamily="34" charset="0"/>
              </a:rPr>
              <a:t>Award-Winning Content</a:t>
            </a:r>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FFD30E2-EE5A-1743-B94D-FD2DCF358E68}"/>
              </a:ext>
            </a:extLst>
          </p:cNvPr>
          <p:cNvPicPr>
            <a:picLocks/>
          </p:cNvPicPr>
          <p:nvPr/>
        </p:nvPicPr>
        <p:blipFill>
          <a:blip r:embed="rId3"/>
          <a:stretch>
            <a:fillRect/>
          </a:stretch>
        </p:blipFill>
        <p:spPr>
          <a:xfrm>
            <a:off x="951063" y="1445390"/>
            <a:ext cx="584482" cy="584482"/>
          </a:xfrm>
          <a:prstGeom prst="rect">
            <a:avLst/>
          </a:prstGeom>
        </p:spPr>
      </p:pic>
      <p:sp>
        <p:nvSpPr>
          <p:cNvPr id="8" name="Title 1">
            <a:extLst>
              <a:ext uri="{FF2B5EF4-FFF2-40B4-BE49-F238E27FC236}">
                <a16:creationId xmlns:a16="http://schemas.microsoft.com/office/drawing/2014/main" id="{9DDBF2D0-D69E-354C-AAF4-4383E3BF8ACC}"/>
              </a:ext>
            </a:extLst>
          </p:cNvPr>
          <p:cNvSpPr txBox="1">
            <a:spLocks/>
          </p:cNvSpPr>
          <p:nvPr/>
        </p:nvSpPr>
        <p:spPr>
          <a:xfrm>
            <a:off x="1631863" y="1476553"/>
            <a:ext cx="7996940" cy="1141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r>
              <a:rPr lang="en-US" sz="1800" b="1" i="1" dirty="0">
                <a:solidFill>
                  <a:srgbClr val="5A5377"/>
                </a:solidFill>
                <a:latin typeface="Arial" panose="020B0604020202020204" pitchFamily="34" charset="0"/>
                <a:ea typeface="Open Sans" panose="020B0606030504020204" pitchFamily="34" charset="0"/>
                <a:cs typeface="Arial" panose="020B0604020202020204" pitchFamily="34" charset="0"/>
              </a:rPr>
              <a:t>SWE Magazine</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Official publication of SWE</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Covers the engineering industry and topics of importance to women engineers</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Mailed out quarterly and also available online at </a:t>
            </a:r>
            <a:r>
              <a:rPr lang="en-US" sz="1400" dirty="0" err="1">
                <a:solidFill>
                  <a:srgbClr val="63B0B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alltogether.swe.org</a:t>
            </a:r>
            <a:endParaRPr lang="en-US" sz="1400" dirty="0">
              <a:solidFill>
                <a:srgbClr val="63B0BB"/>
              </a:solidFill>
              <a:latin typeface="Arial" panose="020B0604020202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16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sp>
        <p:nvSpPr>
          <p:cNvPr id="9" name="Title 1">
            <a:extLst>
              <a:ext uri="{FF2B5EF4-FFF2-40B4-BE49-F238E27FC236}">
                <a16:creationId xmlns:a16="http://schemas.microsoft.com/office/drawing/2014/main" id="{A34E348D-D303-B941-83F7-8FDAAE49A170}"/>
              </a:ext>
            </a:extLst>
          </p:cNvPr>
          <p:cNvSpPr txBox="1">
            <a:spLocks/>
          </p:cNvSpPr>
          <p:nvPr/>
        </p:nvSpPr>
        <p:spPr>
          <a:xfrm>
            <a:off x="1631863" y="2645010"/>
            <a:ext cx="7581148" cy="1141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r>
              <a:rPr lang="en-US" sz="1800" b="1" i="1" dirty="0">
                <a:solidFill>
                  <a:srgbClr val="5A5377"/>
                </a:solidFill>
                <a:latin typeface="Arial" panose="020B0604020202020204" pitchFamily="34" charset="0"/>
                <a:ea typeface="Open Sans" panose="020B0606030504020204" pitchFamily="34" charset="0"/>
                <a:cs typeface="Arial" panose="020B0604020202020204" pitchFamily="34" charset="0"/>
              </a:rPr>
              <a:t>All Together</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SWE’s digital news platform</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Read stories about women in engineering and Society news</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Contribute an article - a great resume builder!</a:t>
            </a:r>
          </a:p>
          <a:p>
            <a:pPr marL="342900" indent="-342900">
              <a:buClr>
                <a:srgbClr val="63B0BB"/>
              </a:buClr>
              <a:buFont typeface="Wingdings" pitchFamily="2" charset="2"/>
              <a:buChar char="§"/>
            </a:pPr>
            <a:r>
              <a:rPr lang="en-US" sz="1400" dirty="0" err="1">
                <a:solidFill>
                  <a:srgbClr val="63B0B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alltogether.swe.org</a:t>
            </a:r>
            <a:r>
              <a:rPr lang="en-US" sz="1400" dirty="0">
                <a:solidFill>
                  <a:srgbClr val="63B0B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400" dirty="0">
              <a:solidFill>
                <a:srgbClr val="63B0BB"/>
              </a:solidFill>
              <a:latin typeface="Arial" panose="020B0604020202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16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69BD553-E7EF-5647-8AFE-6994162E45D2}"/>
              </a:ext>
            </a:extLst>
          </p:cNvPr>
          <p:cNvPicPr>
            <a:picLocks/>
          </p:cNvPicPr>
          <p:nvPr/>
        </p:nvPicPr>
        <p:blipFill>
          <a:blip r:embed="rId5"/>
          <a:stretch>
            <a:fillRect/>
          </a:stretch>
        </p:blipFill>
        <p:spPr>
          <a:xfrm>
            <a:off x="951062" y="2617695"/>
            <a:ext cx="584483" cy="584483"/>
          </a:xfrm>
          <a:prstGeom prst="rect">
            <a:avLst/>
          </a:prstGeom>
        </p:spPr>
      </p:pic>
      <p:sp>
        <p:nvSpPr>
          <p:cNvPr id="11" name="Title 1">
            <a:extLst>
              <a:ext uri="{FF2B5EF4-FFF2-40B4-BE49-F238E27FC236}">
                <a16:creationId xmlns:a16="http://schemas.microsoft.com/office/drawing/2014/main" id="{F471AEB2-20D4-3D4C-AEDE-45AB1BBF0881}"/>
              </a:ext>
            </a:extLst>
          </p:cNvPr>
          <p:cNvSpPr txBox="1">
            <a:spLocks/>
          </p:cNvSpPr>
          <p:nvPr/>
        </p:nvSpPr>
        <p:spPr>
          <a:xfrm>
            <a:off x="1631863" y="4016611"/>
            <a:ext cx="7581148" cy="10696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r>
              <a:rPr lang="en-US" sz="1800" b="1" dirty="0">
                <a:solidFill>
                  <a:srgbClr val="5A5377"/>
                </a:solidFill>
                <a:latin typeface="Arial" panose="020B0604020202020204" pitchFamily="34" charset="0"/>
                <a:ea typeface="Open Sans" panose="020B0606030504020204" pitchFamily="34" charset="0"/>
                <a:cs typeface="Arial" panose="020B0604020202020204" pitchFamily="34" charset="0"/>
              </a:rPr>
              <a:t>Diverse Podcasts</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SWE’s podcast channel</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Interviews with influential women in engineering</a:t>
            </a:r>
          </a:p>
          <a:p>
            <a:pPr marL="342900" indent="-342900">
              <a:buClr>
                <a:srgbClr val="63B0BB"/>
              </a:buClr>
              <a:buFont typeface="Wingdings" pitchFamily="2" charset="2"/>
              <a:buChar char="§"/>
            </a:pPr>
            <a:r>
              <a:rPr lang="en-US" sz="1400" dirty="0" err="1">
                <a:solidFill>
                  <a:srgbClr val="63B0B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soundcloud.com</a:t>
            </a:r>
            <a:r>
              <a:rPr lang="en-US" sz="1400" dirty="0">
                <a:solidFill>
                  <a:srgbClr val="63B0B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US" sz="1400" dirty="0" err="1">
                <a:solidFill>
                  <a:srgbClr val="63B0B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swepodcasts</a:t>
            </a:r>
            <a:endParaRPr lang="en-US" sz="1400" dirty="0">
              <a:solidFill>
                <a:srgbClr val="63B0BB"/>
              </a:solidFill>
              <a:latin typeface="Arial" panose="020B0604020202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16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4134A6F-C8F1-AB4C-ABF0-1D71785FC735}"/>
              </a:ext>
            </a:extLst>
          </p:cNvPr>
          <p:cNvPicPr>
            <a:picLocks/>
          </p:cNvPicPr>
          <p:nvPr/>
        </p:nvPicPr>
        <p:blipFill>
          <a:blip r:embed="rId7"/>
          <a:stretch>
            <a:fillRect/>
          </a:stretch>
        </p:blipFill>
        <p:spPr>
          <a:xfrm>
            <a:off x="951062" y="3963585"/>
            <a:ext cx="584440" cy="584440"/>
          </a:xfrm>
          <a:prstGeom prst="rect">
            <a:avLst/>
          </a:prstGeom>
        </p:spPr>
      </p:pic>
      <p:sp>
        <p:nvSpPr>
          <p:cNvPr id="13" name="Title 1">
            <a:extLst>
              <a:ext uri="{FF2B5EF4-FFF2-40B4-BE49-F238E27FC236}">
                <a16:creationId xmlns:a16="http://schemas.microsoft.com/office/drawing/2014/main" id="{3F06349B-DCD8-074F-889B-D35DD43DB93E}"/>
              </a:ext>
            </a:extLst>
          </p:cNvPr>
          <p:cNvSpPr txBox="1">
            <a:spLocks/>
          </p:cNvSpPr>
          <p:nvPr/>
        </p:nvSpPr>
        <p:spPr>
          <a:xfrm>
            <a:off x="1631863" y="5224309"/>
            <a:ext cx="7581148" cy="85731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500"/>
              </a:spcAft>
            </a:pPr>
            <a:r>
              <a:rPr lang="en-US" sz="1800" b="1" dirty="0">
                <a:solidFill>
                  <a:srgbClr val="5A5377"/>
                </a:solidFill>
                <a:latin typeface="Arial" panose="020B0604020202020204" pitchFamily="34" charset="0"/>
                <a:ea typeface="Open Sans" panose="020B0606030504020204" pitchFamily="34" charset="0"/>
                <a:cs typeface="Arial" panose="020B0604020202020204" pitchFamily="34" charset="0"/>
              </a:rPr>
              <a:t>Research</a:t>
            </a:r>
          </a:p>
          <a:p>
            <a:pPr marL="342900" indent="-342900">
              <a:buClr>
                <a:srgbClr val="63B0BB"/>
              </a:buClr>
              <a:buFont typeface="Wingdings" pitchFamily="2" charset="2"/>
              <a:buChar char="§"/>
            </a:pPr>
            <a:r>
              <a:rPr lang="en-US" sz="1400" dirty="0">
                <a:solidFill>
                  <a:srgbClr val="404040"/>
                </a:solidFill>
                <a:latin typeface="Arial" panose="020B0604020202020204" pitchFamily="34" charset="0"/>
                <a:cs typeface="Arial" panose="020B0604020202020204" pitchFamily="34" charset="0"/>
              </a:rPr>
              <a:t>Features industry data and original SWE research </a:t>
            </a:r>
          </a:p>
          <a:p>
            <a:pPr marL="342900" indent="-342900">
              <a:buClr>
                <a:srgbClr val="63B0BB"/>
              </a:buClr>
              <a:buFont typeface="Wingdings" pitchFamily="2" charset="2"/>
              <a:buChar char="§"/>
            </a:pPr>
            <a:r>
              <a:rPr lang="en-US" sz="1400" dirty="0" err="1">
                <a:solidFill>
                  <a:srgbClr val="63B0B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research.swe.org</a:t>
            </a:r>
            <a:endParaRPr lang="en-US" sz="1400" dirty="0">
              <a:solidFill>
                <a:srgbClr val="63B0BB"/>
              </a:solidFill>
              <a:latin typeface="Arial" panose="020B0604020202020204" pitchFamily="34" charset="0"/>
              <a:cs typeface="Arial" panose="020B0604020202020204" pitchFamily="34" charset="0"/>
            </a:endParaRPr>
          </a:p>
          <a:p>
            <a:endParaRPr lang="en-US" sz="20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a:p>
            <a:endParaRPr lang="en-US" sz="1600" b="1" dirty="0">
              <a:solidFill>
                <a:srgbClr val="5A5377"/>
              </a:solidFill>
              <a:latin typeface="Arial" panose="020B0604020202020204" pitchFamily="34" charset="0"/>
              <a:ea typeface="Open Sans" panose="020B0606030504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04F573E-26C1-8441-90D3-E449ECDC9AD1}"/>
              </a:ext>
            </a:extLst>
          </p:cNvPr>
          <p:cNvPicPr>
            <a:picLocks/>
          </p:cNvPicPr>
          <p:nvPr/>
        </p:nvPicPr>
        <p:blipFill>
          <a:blip r:embed="rId9"/>
          <a:stretch>
            <a:fillRect/>
          </a:stretch>
        </p:blipFill>
        <p:spPr>
          <a:xfrm>
            <a:off x="951062" y="5360746"/>
            <a:ext cx="584440" cy="584440"/>
          </a:xfrm>
          <a:prstGeom prst="rect">
            <a:avLst/>
          </a:prstGeom>
        </p:spPr>
      </p:pic>
      <p:sp>
        <p:nvSpPr>
          <p:cNvPr id="16" name="Rectangle 15">
            <a:extLst>
              <a:ext uri="{FF2B5EF4-FFF2-40B4-BE49-F238E27FC236}">
                <a16:creationId xmlns:a16="http://schemas.microsoft.com/office/drawing/2014/main" id="{7E4CA1C7-6662-4748-9F41-23B16B058ED9}"/>
              </a:ext>
            </a:extLst>
          </p:cNvPr>
          <p:cNvSpPr/>
          <p:nvPr/>
        </p:nvSpPr>
        <p:spPr>
          <a:xfrm>
            <a:off x="7996687" y="4165127"/>
            <a:ext cx="3804249" cy="1916496"/>
          </a:xfrm>
          <a:prstGeom prst="rect">
            <a:avLst/>
          </a:prstGeom>
          <a:solidFill>
            <a:srgbClr val="63B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C6890"/>
              </a:solidFill>
            </a:endParaRPr>
          </a:p>
        </p:txBody>
      </p:sp>
      <p:sp>
        <p:nvSpPr>
          <p:cNvPr id="17" name="Title 1">
            <a:extLst>
              <a:ext uri="{FF2B5EF4-FFF2-40B4-BE49-F238E27FC236}">
                <a16:creationId xmlns:a16="http://schemas.microsoft.com/office/drawing/2014/main" id="{ED670442-1D0D-C248-B312-414406EEA69A}"/>
              </a:ext>
            </a:extLst>
          </p:cNvPr>
          <p:cNvSpPr txBox="1">
            <a:spLocks/>
          </p:cNvSpPr>
          <p:nvPr/>
        </p:nvSpPr>
        <p:spPr>
          <a:xfrm>
            <a:off x="8127555" y="4338679"/>
            <a:ext cx="7996940" cy="584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ea typeface="Open Sans" panose="020B0606030504020204" pitchFamily="34" charset="0"/>
                <a:cs typeface="Arial" panose="020B0604020202020204" pitchFamily="34" charset="0"/>
              </a:rPr>
              <a:t>Follow SWE on social media!</a:t>
            </a:r>
            <a:endPar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6A946D2-910C-2941-B7D5-E3679E01644D}"/>
              </a:ext>
            </a:extLst>
          </p:cNvPr>
          <p:cNvSpPr/>
          <p:nvPr/>
        </p:nvSpPr>
        <p:spPr>
          <a:xfrm>
            <a:off x="8131868" y="4717654"/>
            <a:ext cx="6096000" cy="1600438"/>
          </a:xfrm>
          <a:prstGeom prst="rect">
            <a:avLst/>
          </a:prstGeom>
        </p:spPr>
        <p:txBody>
          <a:bodyPr>
            <a:spAutoFit/>
          </a:bodyPr>
          <a:lstStyle/>
          <a:p>
            <a:r>
              <a:rPr lang="en-US" sz="1400" dirty="0">
                <a:solidFill>
                  <a:schemeClr val="bg1"/>
                </a:solidFill>
                <a:latin typeface="Arial" panose="020B0604020202020204" pitchFamily="34" charset="0"/>
                <a:cs typeface="Arial" panose="020B0604020202020204" pitchFamily="34" charset="0"/>
              </a:rPr>
              <a:t>Facebook: @</a:t>
            </a:r>
            <a:r>
              <a:rPr lang="en-US" sz="1400" dirty="0" err="1">
                <a:solidFill>
                  <a:schemeClr val="bg1"/>
                </a:solidFill>
                <a:latin typeface="Arial" panose="020B0604020202020204" pitchFamily="34" charset="0"/>
                <a:cs typeface="Arial" panose="020B0604020202020204" pitchFamily="34" charset="0"/>
              </a:rPr>
              <a:t>SWEorg</a:t>
            </a:r>
            <a:r>
              <a:rPr lang="en-US" sz="1400" dirty="0">
                <a:solidFill>
                  <a:schemeClr val="bg1"/>
                </a:solidFill>
                <a:latin typeface="Arial" panose="020B0604020202020204" pitchFamily="34" charset="0"/>
                <a:cs typeface="Arial" panose="020B0604020202020204" pitchFamily="34" charset="0"/>
              </a:rPr>
              <a:t> </a:t>
            </a:r>
            <a:endParaRPr lang="en-US" sz="1400" b="0" dirty="0">
              <a:solidFill>
                <a:schemeClr val="bg1"/>
              </a:solidFill>
              <a:effectLst/>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Twitter: @</a:t>
            </a:r>
            <a:r>
              <a:rPr lang="en-US" sz="1400" dirty="0" err="1">
                <a:solidFill>
                  <a:schemeClr val="bg1"/>
                </a:solidFill>
                <a:latin typeface="Arial" panose="020B0604020202020204" pitchFamily="34" charset="0"/>
                <a:cs typeface="Arial" panose="020B0604020202020204" pitchFamily="34" charset="0"/>
              </a:rPr>
              <a:t>SWEtalk</a:t>
            </a:r>
            <a:r>
              <a:rPr lang="en-US" sz="1400" dirty="0">
                <a:solidFill>
                  <a:schemeClr val="bg1"/>
                </a:solidFill>
                <a:latin typeface="Arial" panose="020B0604020202020204" pitchFamily="34" charset="0"/>
                <a:cs typeface="Arial" panose="020B0604020202020204" pitchFamily="34" charset="0"/>
              </a:rPr>
              <a:t> </a:t>
            </a:r>
            <a:endParaRPr lang="en-US" sz="1400" b="0" dirty="0">
              <a:solidFill>
                <a:schemeClr val="bg1"/>
              </a:solidFill>
              <a:effectLst/>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LinkedIn: @Society of Women Engineers</a:t>
            </a:r>
            <a:endParaRPr lang="en-US" sz="1400" b="0" dirty="0">
              <a:solidFill>
                <a:schemeClr val="bg1"/>
              </a:solidFill>
              <a:effectLst/>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Instagram: @</a:t>
            </a:r>
            <a:r>
              <a:rPr lang="en-US" sz="1400" dirty="0" err="1">
                <a:solidFill>
                  <a:schemeClr val="bg1"/>
                </a:solidFill>
                <a:latin typeface="Arial" panose="020B0604020202020204" pitchFamily="34" charset="0"/>
                <a:cs typeface="Arial" panose="020B0604020202020204" pitchFamily="34" charset="0"/>
              </a:rPr>
              <a:t>SWEtalk</a:t>
            </a:r>
            <a:r>
              <a:rPr lang="en-US" sz="1400" dirty="0">
                <a:solidFill>
                  <a:schemeClr val="bg1"/>
                </a:solidFill>
                <a:latin typeface="Arial" panose="020B0604020202020204" pitchFamily="34" charset="0"/>
                <a:cs typeface="Arial" panose="020B0604020202020204" pitchFamily="34" charset="0"/>
              </a:rPr>
              <a:t> </a:t>
            </a:r>
            <a:endParaRPr lang="en-US" sz="1400" b="0" dirty="0">
              <a:solidFill>
                <a:schemeClr val="bg1"/>
              </a:solidFill>
              <a:effectLst/>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Snapchat: </a:t>
            </a:r>
            <a:r>
              <a:rPr lang="en-US" sz="1400" dirty="0" err="1">
                <a:solidFill>
                  <a:schemeClr val="bg1"/>
                </a:solidFill>
                <a:latin typeface="Arial" panose="020B0604020202020204" pitchFamily="34" charset="0"/>
                <a:cs typeface="Arial" panose="020B0604020202020204" pitchFamily="34" charset="0"/>
              </a:rPr>
              <a:t>SWEorg</a:t>
            </a:r>
            <a:endParaRPr lang="en-US" sz="1400" b="0" dirty="0">
              <a:solidFill>
                <a:schemeClr val="bg1"/>
              </a:solidFill>
              <a:effectLst/>
              <a:latin typeface="Arial" panose="020B0604020202020204" pitchFamily="34" charset="0"/>
              <a:cs typeface="Arial" panose="020B0604020202020204" pitchFamily="34" charset="0"/>
            </a:endParaRPr>
          </a:p>
          <a:p>
            <a:br>
              <a:rPr lang="en-US" sz="1400" dirty="0">
                <a:solidFill>
                  <a:schemeClr val="bg1"/>
                </a:solidFill>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2561555-31FC-D04B-A195-9E6E8EEF7619}"/>
              </a:ext>
            </a:extLst>
          </p:cNvPr>
          <p:cNvPicPr>
            <a:picLocks/>
          </p:cNvPicPr>
          <p:nvPr/>
        </p:nvPicPr>
        <p:blipFill>
          <a:blip r:embed="rId10"/>
          <a:stretch>
            <a:fillRect/>
          </a:stretch>
        </p:blipFill>
        <p:spPr>
          <a:xfrm>
            <a:off x="701255" y="754492"/>
            <a:ext cx="273889" cy="273889"/>
          </a:xfrm>
          <a:prstGeom prst="rect">
            <a:avLst/>
          </a:prstGeom>
        </p:spPr>
      </p:pic>
    </p:spTree>
    <p:extLst>
      <p:ext uri="{BB962C8B-B14F-4D97-AF65-F5344CB8AC3E}">
        <p14:creationId xmlns:p14="http://schemas.microsoft.com/office/powerpoint/2010/main" val="49167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D97E644-1483-E846-B9F0-E79BF2F7AB0F}">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5540</TotalTime>
  <Words>842</Words>
  <Application>Microsoft Office PowerPoint</Application>
  <PresentationFormat>Widescreen</PresentationFormat>
  <Paragraphs>124</Paragraphs>
  <Slides>14</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Custom Design</vt:lpstr>
      <vt:lpstr>Society of Women Engineers</vt:lpstr>
      <vt:lpstr>Collegiate to Career (C2C) Membership</vt:lpstr>
      <vt:lpstr>A Global Community</vt:lpstr>
      <vt:lpstr>SWE Scholarships</vt:lpstr>
      <vt:lpstr>Career Center</vt:lpstr>
      <vt:lpstr>Education &amp; Professional Development</vt:lpstr>
      <vt:lpstr>Global &amp; Local Events</vt:lpstr>
      <vt:lpstr>Section Events</vt:lpstr>
      <vt:lpstr>Award-Winning Content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Women Engineers</dc:title>
  <dc:creator>Laura Mortier</dc:creator>
  <cp:lastModifiedBy>Jenny Balogh</cp:lastModifiedBy>
  <cp:revision>76</cp:revision>
  <dcterms:created xsi:type="dcterms:W3CDTF">2019-03-29T21:54:25Z</dcterms:created>
  <dcterms:modified xsi:type="dcterms:W3CDTF">2019-05-07T21:39:00Z</dcterms:modified>
</cp:coreProperties>
</file>