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7"/>
  </p:notesMasterIdLst>
  <p:sldIdLst>
    <p:sldId id="256" r:id="rId2"/>
    <p:sldId id="257" r:id="rId3"/>
    <p:sldId id="258" r:id="rId4"/>
    <p:sldId id="260" r:id="rId5"/>
    <p:sldId id="259" r:id="rId6"/>
    <p:sldId id="264" r:id="rId7"/>
    <p:sldId id="261" r:id="rId8"/>
    <p:sldId id="263" r:id="rId9"/>
    <p:sldId id="265" r:id="rId10"/>
    <p:sldId id="266" r:id="rId11"/>
    <p:sldId id="267" r:id="rId12"/>
    <p:sldId id="262" r:id="rId13"/>
    <p:sldId id="268" r:id="rId14"/>
    <p:sldId id="269" r:id="rId15"/>
    <p:sldId id="270" r:id="rId16"/>
    <p:sldId id="273" r:id="rId17"/>
    <p:sldId id="271" r:id="rId18"/>
    <p:sldId id="272" r:id="rId19"/>
    <p:sldId id="280" r:id="rId20"/>
    <p:sldId id="281" r:id="rId21"/>
    <p:sldId id="282" r:id="rId22"/>
    <p:sldId id="283" r:id="rId23"/>
    <p:sldId id="284" r:id="rId24"/>
    <p:sldId id="285"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064"/>
    <a:srgbClr val="D4BB44"/>
    <a:srgbClr val="CCB444"/>
    <a:srgbClr val="3834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21" autoAdjust="0"/>
  </p:normalViewPr>
  <p:slideViewPr>
    <p:cSldViewPr snapToGrid="0" snapToObjects="1">
      <p:cViewPr varScale="1">
        <p:scale>
          <a:sx n="110" d="100"/>
          <a:sy n="110" d="100"/>
        </p:scale>
        <p:origin x="164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34F0-0B83-4720-A9AA-AB21AAD132B2}" type="datetimeFigureOut">
              <a:rPr lang="en-US" smtClean="0"/>
              <a:t>4/28/2020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41EAE-FCC2-42F8-8D0F-6D49BAF4FDB1}" type="slidenum">
              <a:rPr lang="en-US" smtClean="0"/>
              <a:t>‹#›</a:t>
            </a:fld>
            <a:endParaRPr lang="en-US"/>
          </a:p>
        </p:txBody>
      </p:sp>
    </p:spTree>
    <p:extLst>
      <p:ext uri="{BB962C8B-B14F-4D97-AF65-F5344CB8AC3E}">
        <p14:creationId xmlns:p14="http://schemas.microsoft.com/office/powerpoint/2010/main" val="18573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SWE-CRS Example</a:t>
            </a:r>
          </a:p>
        </p:txBody>
      </p:sp>
    </p:spTree>
    <p:extLst>
      <p:ext uri="{BB962C8B-B14F-4D97-AF65-F5344CB8AC3E}">
        <p14:creationId xmlns:p14="http://schemas.microsoft.com/office/powerpoint/2010/main" val="76518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You can utilize</a:t>
            </a:r>
            <a:r>
              <a:rPr lang="en-US" altLang="en-US" baseline="0" dirty="0">
                <a:latin typeface="Arial" panose="020B0604020202020204" pitchFamily="34" charset="0"/>
                <a:ea typeface="ＭＳ Ｐゴシック" panose="020B0600070205080204" pitchFamily="34" charset="-128"/>
              </a:rPr>
              <a:t> online forms to send reimbursement requests directly to a spreadsheet for easy tracking and record keeping.</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839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SWE-WI treasurer’s report to EC, monthly</a:t>
            </a:r>
          </a:p>
        </p:txBody>
      </p:sp>
    </p:spTree>
    <p:extLst>
      <p:ext uri="{BB962C8B-B14F-4D97-AF65-F5344CB8AC3E}">
        <p14:creationId xmlns:p14="http://schemas.microsoft.com/office/powerpoint/2010/main" val="1449417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WE_Broken_Line_PPT_Rev 2 cover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00447" cy="6900335"/>
          </a:xfrm>
          <a:prstGeom prst="rect">
            <a:avLst/>
          </a:prstGeom>
        </p:spPr>
      </p:pic>
      <p:sp>
        <p:nvSpPr>
          <p:cNvPr id="2" name="Title 1"/>
          <p:cNvSpPr>
            <a:spLocks noGrp="1"/>
          </p:cNvSpPr>
          <p:nvPr>
            <p:ph type="ctrTitle" hasCustomPrompt="1"/>
          </p:nvPr>
        </p:nvSpPr>
        <p:spPr>
          <a:xfrm>
            <a:off x="961644" y="1909363"/>
            <a:ext cx="7687056" cy="2535637"/>
          </a:xfrm>
          <a:effectLst/>
        </p:spPr>
        <p:txBody>
          <a:bodyPr lIns="0" tIns="0" rIns="0" bIns="0" anchor="t" anchorCtr="0">
            <a:noAutofit/>
          </a:bodyPr>
          <a:lstStyle>
            <a:lvl1pPr algn="l">
              <a:lnSpc>
                <a:spcPts val="6000"/>
              </a:lnSpc>
              <a:defRPr sz="5500" b="0" cap="none">
                <a:solidFill>
                  <a:schemeClr val="tx2"/>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885444" y="4438495"/>
            <a:ext cx="7763256" cy="1047885"/>
          </a:xfrm>
          <a:effectLst/>
        </p:spPr>
        <p:txBody>
          <a:bodyPr>
            <a:noAutofit/>
          </a:bodyPr>
          <a:lstStyle>
            <a:lvl1pPr marL="0" indent="0" algn="l">
              <a:buNone/>
              <a:defRPr sz="3000" b="0" i="0">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SWE_Full_Master_Brand_Revers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732" y="667638"/>
            <a:ext cx="1554480" cy="869939"/>
          </a:xfrm>
          <a:prstGeom prst="rect">
            <a:avLst/>
          </a:prstGeom>
        </p:spPr>
      </p:pic>
      <p:cxnSp>
        <p:nvCxnSpPr>
          <p:cNvPr id="6" name="Straight Connector 5"/>
          <p:cNvCxnSpPr/>
          <p:nvPr userDrawn="1"/>
        </p:nvCxnSpPr>
        <p:spPr>
          <a:xfrm>
            <a:off x="558800" y="-67733"/>
            <a:ext cx="0" cy="726904"/>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559158" y="1144943"/>
            <a:ext cx="16574" cy="5755392"/>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75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ea typeface="+mn-ea"/>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50EB8B6-6285-4F6D-91D5-F9B4ECAFAF0C}" type="slidenum">
              <a:rPr lang="en-US" altLang="en-US"/>
              <a:pPr/>
              <a:t>‹#›</a:t>
            </a:fld>
            <a:endParaRPr lang="en-US" altLang="en-US"/>
          </a:p>
        </p:txBody>
      </p:sp>
    </p:spTree>
    <p:extLst>
      <p:ext uri="{BB962C8B-B14F-4D97-AF65-F5344CB8AC3E}">
        <p14:creationId xmlns:p14="http://schemas.microsoft.com/office/powerpoint/2010/main" val="214910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914400" y="1673352"/>
            <a:ext cx="5029200" cy="460248"/>
          </a:xfrm>
        </p:spPr>
        <p:txBody>
          <a:bodyPr/>
          <a:lstStyle>
            <a:lvl1pPr marL="0" indent="0">
              <a:buNone/>
              <a:defRPr sz="2200" b="0">
                <a:solidFill>
                  <a:srgbClr val="5662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2"/>
          </p:nvPr>
        </p:nvSpPr>
        <p:spPr>
          <a:xfrm>
            <a:off x="685800" y="2133600"/>
            <a:ext cx="8229600" cy="3733800"/>
          </a:xfrm>
        </p:spPr>
        <p:txBody>
          <a:bodyPr/>
          <a:lstStyle>
            <a:lvl1pPr>
              <a:buFontTx/>
              <a:buNone/>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4" name="Date Placeholder 7"/>
          <p:cNvSpPr>
            <a:spLocks noGrp="1" noChangeArrowheads="1"/>
          </p:cNvSpPr>
          <p:nvPr>
            <p:ph type="dt" sz="half" idx="10"/>
          </p:nvPr>
        </p:nvSpPr>
        <p:spPr>
          <a:xfrm>
            <a:off x="1752600" y="6248400"/>
            <a:ext cx="1905000" cy="457200"/>
          </a:xfrm>
          <a:prstGeom prst="rect">
            <a:avLst/>
          </a:prstGeom>
          <a:ln/>
        </p:spPr>
        <p:txBody>
          <a:bodyPr/>
          <a:lstStyle>
            <a:lvl1pPr>
              <a:defRPr/>
            </a:lvl1pPr>
          </a:lstStyle>
          <a:p>
            <a:pPr>
              <a:defRPr/>
            </a:pPr>
            <a:endParaRPr lang="en-US"/>
          </a:p>
        </p:txBody>
      </p:sp>
      <p:sp>
        <p:nvSpPr>
          <p:cNvPr id="5" name="Slide Number Placeholder 9"/>
          <p:cNvSpPr>
            <a:spLocks noGrp="1" noChangeArrowheads="1"/>
          </p:cNvSpPr>
          <p:nvPr>
            <p:ph type="sldNum" sz="quarter" idx="11"/>
          </p:nvPr>
        </p:nvSpPr>
        <p:spPr>
          <a:ln/>
        </p:spPr>
        <p:txBody>
          <a:bodyPr/>
          <a:lstStyle>
            <a:lvl1pPr>
              <a:defRPr/>
            </a:lvl1pPr>
          </a:lstStyle>
          <a:p>
            <a:fld id="{FE4ABA2D-7846-4C6D-9069-738617FA6BBD}" type="slidenum">
              <a:rPr lang="en-US" altLang="en-US"/>
              <a:pPr/>
              <a:t>‹#›</a:t>
            </a:fld>
            <a:endParaRPr lang="en-US" altLang="en-US"/>
          </a:p>
        </p:txBody>
      </p:sp>
    </p:spTree>
    <p:extLst>
      <p:ext uri="{BB962C8B-B14F-4D97-AF65-F5344CB8AC3E}">
        <p14:creationId xmlns:p14="http://schemas.microsoft.com/office/powerpoint/2010/main" val="14358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SWE_Broken_Line ppt yellow title page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23023" cy="6917267"/>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tx1"/>
                </a:solidFill>
                <a:latin typeface="Arial Narrow"/>
                <a:cs typeface="Arial Narrow"/>
              </a:defRPr>
            </a:lvl1pPr>
          </a:lstStyle>
          <a:p>
            <a:r>
              <a:rPr lang="en-US" dirty="0"/>
              <a:t>CLICK TO EDIT MASTER TITLE STYLE</a:t>
            </a:r>
          </a:p>
        </p:txBody>
      </p:sp>
      <p:pic>
        <p:nvPicPr>
          <p:cNvPr id="9" name="Picture 8"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cxnSp>
        <p:nvCxnSpPr>
          <p:cNvPr id="8" name="Straight Connector 7"/>
          <p:cNvCxnSpPr/>
          <p:nvPr userDrawn="1"/>
        </p:nvCxnSpPr>
        <p:spPr>
          <a:xfrm flipV="1">
            <a:off x="558800" y="-152400"/>
            <a:ext cx="0" cy="6445778"/>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8800" y="6578602"/>
            <a:ext cx="0" cy="403755"/>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00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descr="SWE_Broken_Line ppt gray titl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bg1"/>
                </a:solidFill>
                <a:latin typeface="Arial Narrow"/>
                <a:cs typeface="Arial Narrow"/>
              </a:defRPr>
            </a:lvl1pPr>
          </a:lstStyle>
          <a:p>
            <a:r>
              <a:rPr lang="en-US" dirty="0"/>
              <a:t>CLICK TO EDIT MASTER TITLE STYLE</a:t>
            </a:r>
          </a:p>
        </p:txBody>
      </p:sp>
      <p:pic>
        <p:nvPicPr>
          <p:cNvPr id="9" name="Picture 8"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cxnSp>
        <p:nvCxnSpPr>
          <p:cNvPr id="8" name="Straight Connector 7"/>
          <p:cNvCxnSpPr/>
          <p:nvPr userDrawn="1"/>
        </p:nvCxnSpPr>
        <p:spPr>
          <a:xfrm flipV="1">
            <a:off x="558800" y="-152400"/>
            <a:ext cx="0" cy="6445778"/>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8800" y="6578602"/>
            <a:ext cx="0" cy="403755"/>
          </a:xfrm>
          <a:prstGeom prst="line">
            <a:avLst/>
          </a:prstGeom>
          <a:ln w="12700" cmpd="sng">
            <a:solidFill>
              <a:srgbClr val="47406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0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WE_Broken_Line ppt purple title page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223023" cy="6917267"/>
          </a:xfrm>
          <a:prstGeom prst="rect">
            <a:avLst/>
          </a:prstGeom>
        </p:spPr>
      </p:pic>
      <p:sp>
        <p:nvSpPr>
          <p:cNvPr id="2" name="Title 1"/>
          <p:cNvSpPr>
            <a:spLocks noGrp="1"/>
          </p:cNvSpPr>
          <p:nvPr>
            <p:ph type="title" hasCustomPrompt="1"/>
          </p:nvPr>
        </p:nvSpPr>
        <p:spPr>
          <a:xfrm>
            <a:off x="800100" y="2174876"/>
            <a:ext cx="7975600" cy="2244724"/>
          </a:xfrm>
        </p:spPr>
        <p:txBody>
          <a:bodyPr/>
          <a:lstStyle>
            <a:lvl1pPr>
              <a:defRPr b="1">
                <a:solidFill>
                  <a:schemeClr val="tx2"/>
                </a:solidFill>
                <a:latin typeface="Arial Narrow"/>
                <a:cs typeface="Arial Narrow"/>
              </a:defRPr>
            </a:lvl1pPr>
          </a:lstStyle>
          <a:p>
            <a:r>
              <a:rPr lang="en-US" dirty="0"/>
              <a:t>CLICK TO EDIT MASTER TITLE STYLE</a:t>
            </a:r>
          </a:p>
        </p:txBody>
      </p:sp>
      <p:cxnSp>
        <p:nvCxnSpPr>
          <p:cNvPr id="6" name="Straight Connector 5"/>
          <p:cNvCxnSpPr/>
          <p:nvPr userDrawn="1"/>
        </p:nvCxnSpPr>
        <p:spPr>
          <a:xfrm flipV="1">
            <a:off x="558800" y="-152400"/>
            <a:ext cx="0" cy="6445778"/>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flipV="1">
            <a:off x="558800" y="6578602"/>
            <a:ext cx="0" cy="403755"/>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SWE_Master_Brand_Logo_Only_REVERS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800" y="6293378"/>
            <a:ext cx="914400" cy="382288"/>
          </a:xfrm>
          <a:prstGeom prst="rect">
            <a:avLst/>
          </a:prstGeom>
        </p:spPr>
      </p:pic>
    </p:spTree>
    <p:extLst>
      <p:ext uri="{BB962C8B-B14F-4D97-AF65-F5344CB8AC3E}">
        <p14:creationId xmlns:p14="http://schemas.microsoft.com/office/powerpoint/2010/main" val="167859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024" y="211045"/>
            <a:ext cx="8289365" cy="601756"/>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14524" y="1600199"/>
            <a:ext cx="8225865" cy="4359451"/>
          </a:xfrm>
        </p:spPr>
        <p:txBody>
          <a:bodyPr>
            <a:normAutofit/>
          </a:bodyPr>
          <a:lstStyle>
            <a:lvl1pPr marL="4763" indent="0">
              <a:buFontTx/>
              <a:buNone/>
              <a:tabLst/>
              <a:defRPr sz="2400">
                <a:solidFill>
                  <a:schemeClr val="tx1"/>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
        <p:nvSpPr>
          <p:cNvPr id="7" name="Text Placeholder 6"/>
          <p:cNvSpPr>
            <a:spLocks noGrp="1"/>
          </p:cNvSpPr>
          <p:nvPr>
            <p:ph type="body" sz="quarter" idx="10"/>
          </p:nvPr>
        </p:nvSpPr>
        <p:spPr>
          <a:xfrm>
            <a:off x="576263" y="850900"/>
            <a:ext cx="8264126" cy="635000"/>
          </a:xfrm>
        </p:spPr>
        <p:txBody>
          <a:bodyPr>
            <a:noAutofit/>
          </a:bodyPr>
          <a:lstStyle>
            <a:lvl1pPr marL="0" indent="0">
              <a:buNone/>
              <a:defRPr sz="2800">
                <a:solidFill>
                  <a:schemeClr val="bg2"/>
                </a:solidFill>
                <a:latin typeface="Arial Narrow"/>
                <a:cs typeface="Arial Narrow"/>
              </a:defRPr>
            </a:lvl1pPr>
          </a:lstStyle>
          <a:p>
            <a:pPr lvl="0"/>
            <a:r>
              <a:rPr lang="en-US" dirty="0"/>
              <a:t>Click to edit Master text styles</a:t>
            </a:r>
          </a:p>
        </p:txBody>
      </p:sp>
    </p:spTree>
    <p:extLst>
      <p:ext uri="{BB962C8B-B14F-4D97-AF65-F5344CB8AC3E}">
        <p14:creationId xmlns:p14="http://schemas.microsoft.com/office/powerpoint/2010/main" val="424834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435" y="1018843"/>
            <a:ext cx="8263965" cy="2537157"/>
          </a:xfrm>
        </p:spPr>
        <p:txBody>
          <a:bodyPr>
            <a:normAutofit/>
          </a:bodyPr>
          <a:lstStyle>
            <a:lvl1pPr marL="4763" indent="0">
              <a:buFontTx/>
              <a:buNone/>
              <a:tabLst/>
              <a:defRPr sz="2400">
                <a:solidFill>
                  <a:schemeClr val="tx1"/>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3"/>
          </p:nvPr>
        </p:nvSpPr>
        <p:spPr>
          <a:xfrm>
            <a:off x="651435" y="3644900"/>
            <a:ext cx="8263965" cy="2501900"/>
          </a:xfrm>
        </p:spPr>
        <p:txBody>
          <a:bodyPr>
            <a:normAutofit/>
          </a:bodyPr>
          <a:lstStyle>
            <a:lvl1pPr marL="4763" indent="0">
              <a:buFontTx/>
              <a:buNone/>
              <a:tabLst/>
              <a:defRPr sz="2400">
                <a:solidFill>
                  <a:schemeClr val="tx2"/>
                </a:solidFill>
                <a:latin typeface="Arial"/>
                <a:cs typeface="Arial"/>
              </a:defRPr>
            </a:lvl1pPr>
            <a:lvl2pPr marL="223838" indent="-223838">
              <a:buFont typeface="Arial"/>
              <a:buChar char="•"/>
              <a:tabLst/>
              <a:defRPr sz="2000">
                <a:solidFill>
                  <a:schemeClr val="tx1"/>
                </a:solidFill>
                <a:latin typeface="Arial"/>
                <a:cs typeface="Arial"/>
              </a:defRPr>
            </a:lvl2pPr>
            <a:lvl3pPr marL="511175" indent="-223838">
              <a:buFont typeface="Lucida Grande"/>
              <a:buChar char="–"/>
              <a:defRPr sz="1800">
                <a:solidFill>
                  <a:schemeClr val="tx1"/>
                </a:solidFill>
                <a:latin typeface="Arial"/>
                <a:cs typeface="Arial"/>
              </a:defRPr>
            </a:lvl3pPr>
            <a:lvl4pPr marL="747713" indent="-236538">
              <a:buFont typeface="Courier New"/>
              <a:buChar char="o"/>
              <a:defRPr sz="1600">
                <a:solidFill>
                  <a:schemeClr val="tx1"/>
                </a:solidFill>
                <a:latin typeface="Arial"/>
                <a:cs typeface="Arial"/>
              </a:defRPr>
            </a:lvl4pPr>
            <a:lvl5pPr>
              <a:defRPr sz="240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p:nvPr>
        </p:nvSpPr>
        <p:spPr>
          <a:xfrm>
            <a:off x="576424" y="198344"/>
            <a:ext cx="8288176" cy="820499"/>
          </a:xfrm>
          <a:effectLst/>
        </p:spPr>
        <p:txBody>
          <a:bodyPr lIns="0" tIns="0" rIns="0" bIns="0" anchor="t" anchorCtr="0">
            <a:normAutofit/>
          </a:bodyPr>
          <a:lstStyle>
            <a:lvl1pPr algn="l">
              <a:defRPr sz="3200" b="1">
                <a:solidFill>
                  <a:schemeClr val="tx2"/>
                </a:solidFill>
                <a:latin typeface="Arial Narrow"/>
                <a:cs typeface="Arial Narrow"/>
              </a:defRPr>
            </a:lvl1pPr>
          </a:lstStyle>
          <a:p>
            <a:r>
              <a:rPr lang="en-US" dirty="0"/>
              <a:t>Click to edit Master title style</a:t>
            </a:r>
          </a:p>
        </p:txBody>
      </p:sp>
      <p:sp>
        <p:nvSpPr>
          <p:cNvPr id="7"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557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86532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1186" y="1130300"/>
            <a:ext cx="3946214" cy="4953000"/>
          </a:xfrm>
        </p:spPr>
        <p:txBody>
          <a:bodyPr>
            <a:normAutofit/>
          </a:bodyPr>
          <a:lstStyle>
            <a:lvl1pPr marL="228600" indent="-228600">
              <a:defRPr sz="2000">
                <a:solidFill>
                  <a:schemeClr val="tx1"/>
                </a:solidFill>
                <a:latin typeface="Arial"/>
                <a:cs typeface="Arial"/>
              </a:defRPr>
            </a:lvl1pPr>
            <a:lvl2pPr marL="568325" indent="-344488">
              <a:defRPr sz="1800">
                <a:solidFill>
                  <a:schemeClr val="tx1"/>
                </a:solidFill>
                <a:latin typeface="Arial"/>
                <a:cs typeface="Arial"/>
              </a:defRPr>
            </a:lvl2pPr>
            <a:lvl3pPr marL="909638" indent="-287338">
              <a:defRPr sz="1600">
                <a:solidFill>
                  <a:schemeClr val="tx1"/>
                </a:solidFill>
                <a:latin typeface="Arial"/>
                <a:cs typeface="Arial"/>
              </a:defRPr>
            </a:lvl3pPr>
            <a:lvl4pPr>
              <a:defRPr sz="2400">
                <a:latin typeface="Arial Narrow"/>
                <a:cs typeface="Arial Narrow"/>
              </a:defRPr>
            </a:lvl4pPr>
            <a:lvl5pPr>
              <a:defRPr sz="24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64100" y="1130300"/>
            <a:ext cx="3950583" cy="4953000"/>
          </a:xfrm>
        </p:spPr>
        <p:txBody>
          <a:bodyPr>
            <a:norm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2400">
                <a:latin typeface="Arial Narrow"/>
                <a:cs typeface="Arial Narrow"/>
              </a:defRPr>
            </a:lvl4pPr>
            <a:lvl5pPr>
              <a:defRPr sz="2400">
                <a:latin typeface="Arial Narrow"/>
                <a:cs typeface="Arial Narrow"/>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txBox="1">
            <a:spLocks/>
          </p:cNvSpPr>
          <p:nvPr userDrawn="1"/>
        </p:nvSpPr>
        <p:spPr>
          <a:xfrm>
            <a:off x="220631" y="648773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b="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FD30627-3729-FD48-A8DC-4FC400000A9C}" type="slidenum">
              <a:rPr lang="en-US" smtClean="0"/>
              <a:pPr/>
              <a:t>‹#›</a:t>
            </a:fld>
            <a:endParaRPr lang="en-US" dirty="0"/>
          </a:p>
        </p:txBody>
      </p:sp>
      <p:sp>
        <p:nvSpPr>
          <p:cNvPr id="12" name="Title 1"/>
          <p:cNvSpPr>
            <a:spLocks noGrp="1"/>
          </p:cNvSpPr>
          <p:nvPr>
            <p:ph type="title"/>
          </p:nvPr>
        </p:nvSpPr>
        <p:spPr>
          <a:xfrm>
            <a:off x="576424" y="198344"/>
            <a:ext cx="8238259" cy="820499"/>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7"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83092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576424" y="198344"/>
            <a:ext cx="8415176" cy="820499"/>
          </a:xfrm>
          <a:effectLst/>
        </p:spPr>
        <p:txBody>
          <a:bodyPr lIns="0" tIns="0" rIns="0" bIns="0" anchor="t" anchorCtr="0">
            <a:normAutofit/>
          </a:bodyPr>
          <a:lstStyle>
            <a:lvl1pPr algn="l">
              <a:defRPr sz="3200" b="1">
                <a:solidFill>
                  <a:srgbClr val="DCC554"/>
                </a:solidFill>
                <a:latin typeface="Arial Narrow"/>
                <a:cs typeface="Arial Narrow"/>
              </a:defRPr>
            </a:lvl1pPr>
          </a:lstStyle>
          <a:p>
            <a:r>
              <a:rPr lang="en-US" dirty="0"/>
              <a:t>Click to edit Master title style</a:t>
            </a:r>
          </a:p>
        </p:txBody>
      </p:sp>
      <p:sp>
        <p:nvSpPr>
          <p:cNvPr id="5" name="Slide Number Placeholder 5"/>
          <p:cNvSpPr txBox="1">
            <a:spLocks/>
          </p:cNvSpPr>
          <p:nvPr userDrawn="1"/>
        </p:nvSpPr>
        <p:spPr>
          <a:xfrm>
            <a:off x="8572500" y="6426200"/>
            <a:ext cx="381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898872-0FBC-9D48-BCE9-2790D8C45177}" type="slidenum">
              <a:rPr lang="en-US" sz="800" smtClean="0"/>
              <a:pPr/>
              <a:t>‹#›</a:t>
            </a:fld>
            <a:endParaRPr lang="en-US" sz="800" dirty="0"/>
          </a:p>
        </p:txBody>
      </p:sp>
    </p:spTree>
    <p:extLst>
      <p:ext uri="{BB962C8B-B14F-4D97-AF65-F5344CB8AC3E}">
        <p14:creationId xmlns:p14="http://schemas.microsoft.com/office/powerpoint/2010/main" val="395877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WE_Broken_Line_PPT_Rev 2 body7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80976"/>
            <a:ext cx="8204200" cy="5508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5000" y="889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72500" y="6426200"/>
            <a:ext cx="381000" cy="365125"/>
          </a:xfrm>
          <a:prstGeom prst="rect">
            <a:avLst/>
          </a:prstGeom>
        </p:spPr>
        <p:txBody>
          <a:bodyPr vert="horz" lIns="91440" tIns="45720" rIns="91440" bIns="45720" rtlCol="0" anchor="ctr"/>
          <a:lstStyle>
            <a:lvl1pPr algn="ctr">
              <a:defRPr sz="800">
                <a:solidFill>
                  <a:srgbClr val="FFFFFF"/>
                </a:solidFill>
              </a:defRPr>
            </a:lvl1pPr>
          </a:lstStyle>
          <a:p>
            <a:fld id="{2C898872-0FBC-9D48-BCE9-2790D8C45177}" type="slidenum">
              <a:rPr lang="en-US" smtClean="0"/>
              <a:pPr/>
              <a:t>‹#›</a:t>
            </a:fld>
            <a:endParaRPr lang="en-US" dirty="0"/>
          </a:p>
        </p:txBody>
      </p:sp>
      <p:cxnSp>
        <p:nvCxnSpPr>
          <p:cNvPr id="8" name="Straight Connector 7"/>
          <p:cNvCxnSpPr/>
          <p:nvPr userDrawn="1"/>
        </p:nvCxnSpPr>
        <p:spPr>
          <a:xfrm flipV="1">
            <a:off x="558800" y="-84666"/>
            <a:ext cx="0" cy="30797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58800" y="694266"/>
            <a:ext cx="0" cy="5627663"/>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558800" y="6606653"/>
            <a:ext cx="0" cy="307976"/>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SWE_Master_Brand_Logo_Only_COLO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8800" y="6321929"/>
            <a:ext cx="913909" cy="382083"/>
          </a:xfrm>
          <a:prstGeom prst="rect">
            <a:avLst/>
          </a:prstGeom>
        </p:spPr>
      </p:pic>
    </p:spTree>
    <p:extLst>
      <p:ext uri="{BB962C8B-B14F-4D97-AF65-F5344CB8AC3E}">
        <p14:creationId xmlns:p14="http://schemas.microsoft.com/office/powerpoint/2010/main" val="3411966594"/>
      </p:ext>
    </p:extLst>
  </p:cSld>
  <p:clrMap bg1="lt1" tx1="dk1" bg2="lt2" tx2="dk2" accent1="accent1" accent2="accent2" accent3="accent3" accent4="accent4" accent5="accent5" accent6="accent6" hlink="hlink" folHlink="folHlink"/>
  <p:sldLayoutIdLst>
    <p:sldLayoutId id="2147483701" r:id="rId1"/>
    <p:sldLayoutId id="2147483706" r:id="rId2"/>
    <p:sldLayoutId id="2147483707" r:id="rId3"/>
    <p:sldLayoutId id="2147483708" r:id="rId4"/>
    <p:sldLayoutId id="2147483702" r:id="rId5"/>
    <p:sldLayoutId id="2147483703" r:id="rId6"/>
    <p:sldLayoutId id="2147483705" r:id="rId7"/>
    <p:sldLayoutId id="2147483676" r:id="rId8"/>
    <p:sldLayoutId id="2147483678" r:id="rId9"/>
    <p:sldLayoutId id="2147483709" r:id="rId10"/>
    <p:sldLayoutId id="2147483710" r:id="rId11"/>
  </p:sldLayoutIdLst>
  <p:txStyles>
    <p:titleStyle>
      <a:lvl1pPr algn="l" defTabSz="457200" rtl="0" eaLnBrk="1" latinLnBrk="0" hangingPunct="1">
        <a:spcBef>
          <a:spcPct val="0"/>
        </a:spcBef>
        <a:buNone/>
        <a:defRPr sz="3200" b="1" kern="1200">
          <a:solidFill>
            <a:srgbClr val="D4BB44"/>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swe.org/support/solutions/articles/35000109178-faq-eins-the-irs-and-your-section" TargetMode="External"/><Relationship Id="rId2" Type="http://schemas.openxmlformats.org/officeDocument/2006/relationships/hyperlink" Target="mailto:finance-chair@swe.org" TargetMode="External"/><Relationship Id="rId1" Type="http://schemas.openxmlformats.org/officeDocument/2006/relationships/slideLayout" Target="../slideLayouts/slideLayout5.xml"/><Relationship Id="rId4" Type="http://schemas.openxmlformats.org/officeDocument/2006/relationships/hyperlink" Target="https://apps.irs.gov/app/eo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accounts.payable@swe.org"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Treasure Roles and Responsibilities</a:t>
            </a:r>
            <a:br>
              <a:rPr lang="en-US" dirty="0"/>
            </a:br>
            <a:r>
              <a:rPr lang="en-US" sz="2800" dirty="0" smtClean="0"/>
              <a:t>Society F</a:t>
            </a:r>
            <a:r>
              <a:rPr lang="en-US" sz="2800" dirty="0" smtClean="0"/>
              <a:t>inance </a:t>
            </a:r>
            <a:r>
              <a:rPr lang="en-US" sz="2800" dirty="0"/>
              <a:t>Committee</a:t>
            </a:r>
            <a:endParaRPr lang="en-US" sz="5500" b="0" dirty="0">
              <a:latin typeface="Arial"/>
              <a:cs typeface="Arial"/>
            </a:endParaRPr>
          </a:p>
        </p:txBody>
      </p:sp>
    </p:spTree>
    <p:extLst>
      <p:ext uri="{BB962C8B-B14F-4D97-AF65-F5344CB8AC3E}">
        <p14:creationId xmlns:p14="http://schemas.microsoft.com/office/powerpoint/2010/main" val="21205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2A531B-4FB7-4540-BFCF-14DE57BDC4CD}"/>
              </a:ext>
            </a:extLst>
          </p:cNvPr>
          <p:cNvSpPr>
            <a:spLocks noGrp="1"/>
          </p:cNvSpPr>
          <p:nvPr>
            <p:ph type="title"/>
          </p:nvPr>
        </p:nvSpPr>
        <p:spPr/>
        <p:txBody>
          <a:bodyPr/>
          <a:lstStyle/>
          <a:p>
            <a:r>
              <a:rPr lang="en-US" dirty="0"/>
              <a:t>Section Specific Activities Timeline</a:t>
            </a:r>
          </a:p>
        </p:txBody>
      </p:sp>
      <p:sp>
        <p:nvSpPr>
          <p:cNvPr id="4" name="Content Placeholder 3">
            <a:extLst>
              <a:ext uri="{FF2B5EF4-FFF2-40B4-BE49-F238E27FC236}">
                <a16:creationId xmlns:a16="http://schemas.microsoft.com/office/drawing/2014/main" xmlns="" id="{D8B9AB09-2AE5-4053-8347-D68B78ACA218}"/>
              </a:ext>
            </a:extLst>
          </p:cNvPr>
          <p:cNvSpPr>
            <a:spLocks noGrp="1"/>
          </p:cNvSpPr>
          <p:nvPr>
            <p:ph idx="1"/>
          </p:nvPr>
        </p:nvSpPr>
        <p:spPr>
          <a:xfrm>
            <a:off x="614524" y="812801"/>
            <a:ext cx="8225865" cy="5146849"/>
          </a:xfrm>
        </p:spPr>
        <p:txBody>
          <a:bodyPr/>
          <a:lstStyle/>
          <a:p>
            <a:r>
              <a:rPr lang="en-US" dirty="0"/>
              <a:t>Treasurers should add section specific activities to their timelines. These could include:</a:t>
            </a:r>
          </a:p>
          <a:p>
            <a:pPr marL="347663" indent="-342900">
              <a:buFont typeface="Arial" panose="020B0604020202020204" pitchFamily="34" charset="0"/>
              <a:buChar char="•"/>
            </a:pPr>
            <a:r>
              <a:rPr lang="en-US" dirty="0"/>
              <a:t>Annual bills that need to be paid (PO Box, Constant Contact, etc.)</a:t>
            </a:r>
          </a:p>
          <a:p>
            <a:pPr marL="347663" indent="-342900">
              <a:buFont typeface="Arial" panose="020B0604020202020204" pitchFamily="34" charset="0"/>
              <a:buChar char="•"/>
            </a:pPr>
            <a:r>
              <a:rPr lang="en-US" dirty="0"/>
              <a:t>Major yearly events (Awards Banquet, Professional Development Event)</a:t>
            </a:r>
          </a:p>
          <a:p>
            <a:pPr marL="347663" indent="-342900">
              <a:buFont typeface="Arial" panose="020B0604020202020204" pitchFamily="34" charset="0"/>
              <a:buChar char="•"/>
            </a:pPr>
            <a:r>
              <a:rPr lang="en-US" dirty="0"/>
              <a:t>Scholarship Deadlines/Activities</a:t>
            </a:r>
          </a:p>
          <a:p>
            <a:pPr marL="347663" indent="-342900">
              <a:buFont typeface="Arial" panose="020B0604020202020204" pitchFamily="34" charset="0"/>
              <a:buChar char="•"/>
            </a:pPr>
            <a:endParaRPr lang="en-US" dirty="0"/>
          </a:p>
          <a:p>
            <a:endParaRPr lang="en-US" dirty="0"/>
          </a:p>
        </p:txBody>
      </p:sp>
      <p:sp>
        <p:nvSpPr>
          <p:cNvPr id="6" name="Rectangle: Rounded Corners 5">
            <a:extLst>
              <a:ext uri="{FF2B5EF4-FFF2-40B4-BE49-F238E27FC236}">
                <a16:creationId xmlns:a16="http://schemas.microsoft.com/office/drawing/2014/main" xmlns="" id="{E38E2AF0-6110-4FE0-9A99-D52BC27AE52A}"/>
              </a:ext>
            </a:extLst>
          </p:cNvPr>
          <p:cNvSpPr/>
          <p:nvPr/>
        </p:nvSpPr>
        <p:spPr>
          <a:xfrm>
            <a:off x="2080260" y="4884420"/>
            <a:ext cx="4861560" cy="98298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solidFill>
                  <a:schemeClr val="accent5">
                    <a:lumMod val="50000"/>
                  </a:schemeClr>
                </a:solidFill>
                <a:latin typeface="Arial" panose="020B0604020202020204" pitchFamily="34" charset="0"/>
                <a:cs typeface="Arial" panose="020B0604020202020204" pitchFamily="34" charset="0"/>
              </a:rPr>
              <a:t>Include this Timeline in the Transition Documentation!!</a:t>
            </a:r>
          </a:p>
        </p:txBody>
      </p:sp>
    </p:spTree>
    <p:extLst>
      <p:ext uri="{BB962C8B-B14F-4D97-AF65-F5344CB8AC3E}">
        <p14:creationId xmlns:p14="http://schemas.microsoft.com/office/powerpoint/2010/main" val="183364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A Note About Federal Taxes and the IRS</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442526"/>
          </a:xfrm>
        </p:spPr>
        <p:txBody>
          <a:bodyPr>
            <a:normAutofit fontScale="85000" lnSpcReduction="10000"/>
          </a:bodyPr>
          <a:lstStyle/>
          <a:p>
            <a:r>
              <a:rPr lang="en-US" dirty="0"/>
              <a:t>Some collegiate sections may be covered by their school or university, and not require an individual EIN</a:t>
            </a:r>
          </a:p>
          <a:p>
            <a:pPr marL="566738" lvl="1" indent="-342900"/>
            <a:r>
              <a:rPr lang="en-US" dirty="0"/>
              <a:t>Check with your school/university first BEFORE applying for an EIN</a:t>
            </a:r>
          </a:p>
          <a:p>
            <a:r>
              <a:rPr lang="en-US" dirty="0"/>
              <a:t>All other sections are covered by SWE 501(c)3 status</a:t>
            </a:r>
          </a:p>
          <a:p>
            <a:pPr marL="566738" lvl="1" indent="-342900"/>
            <a:r>
              <a:rPr lang="en-US" dirty="0"/>
              <a:t>If you are not sure of your status, first email finance committee at </a:t>
            </a:r>
            <a:r>
              <a:rPr lang="en-US" dirty="0">
                <a:hlinkClick r:id="rId2"/>
              </a:rPr>
              <a:t>finance-chair@swe.org</a:t>
            </a:r>
            <a:r>
              <a:rPr lang="en-US" dirty="0"/>
              <a:t> </a:t>
            </a:r>
          </a:p>
          <a:p>
            <a:r>
              <a:rPr lang="en-US" dirty="0"/>
              <a:t>SWE HQ </a:t>
            </a:r>
            <a:r>
              <a:rPr lang="en-US" u="sng" dirty="0"/>
              <a:t>does not</a:t>
            </a:r>
            <a:r>
              <a:rPr lang="en-US" dirty="0"/>
              <a:t> complete this filing on the section’s behalf: it is the responsibility of YOU, the TREASURER, to file each year</a:t>
            </a:r>
          </a:p>
          <a:p>
            <a:pPr marL="566738" lvl="1" indent="-342900"/>
            <a:r>
              <a:rPr lang="en-US" b="1" dirty="0"/>
              <a:t>The section risks losing the tax-exempt status if not filed every year!</a:t>
            </a:r>
            <a:endParaRPr lang="en-US" dirty="0"/>
          </a:p>
          <a:p>
            <a:pPr marL="347663" indent="-342900"/>
            <a:r>
              <a:rPr lang="en-US" dirty="0"/>
              <a:t>Lost your EIN? Unsure of your Filing Status?</a:t>
            </a:r>
          </a:p>
          <a:p>
            <a:pPr marL="566738" lvl="1" indent="-342900"/>
            <a:r>
              <a:rPr lang="en-US" dirty="0"/>
              <a:t>Current fiscal year section Presidents and Treasurers are able to access EIN and subordinate status information through the SWE Leadership Portal. Directions on how to access that information can be found here:  </a:t>
            </a:r>
            <a:r>
              <a:rPr lang="en-US" dirty="0">
                <a:hlinkClick r:id="rId3"/>
              </a:rPr>
              <a:t>https://support.swe.org/support/solutions/articles/35000109178-faq-eins-the-irs-and-your-section</a:t>
            </a:r>
            <a:endParaRPr lang="en-US" dirty="0"/>
          </a:p>
          <a:p>
            <a:pPr marL="566738" lvl="1" indent="-342900"/>
            <a:r>
              <a:rPr lang="en-US" dirty="0"/>
              <a:t>Latest filing status with the IRS can be found here:  </a:t>
            </a:r>
            <a:r>
              <a:rPr lang="en-US" u="sng" dirty="0">
                <a:hlinkClick r:id="rId4"/>
              </a:rPr>
              <a:t>https://apps.irs.gov/app/eos/</a:t>
            </a:r>
            <a:endParaRPr lang="en-US" u="sng" dirty="0"/>
          </a:p>
          <a:p>
            <a:pPr marL="1090613" lvl="3" indent="-342900"/>
            <a:r>
              <a:rPr lang="en-US" dirty="0"/>
              <a:t>You will need your section’s EIN or location (by mailing address) to search the database.</a:t>
            </a:r>
          </a:p>
        </p:txBody>
      </p:sp>
    </p:spTree>
    <p:extLst>
      <p:ext uri="{BB962C8B-B14F-4D97-AF65-F5344CB8AC3E}">
        <p14:creationId xmlns:p14="http://schemas.microsoft.com/office/powerpoint/2010/main" val="293364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Documentation</a:t>
            </a:r>
            <a:endParaRPr lang="en-US" dirty="0">
              <a:latin typeface="+mj-lt"/>
            </a:endParaRPr>
          </a:p>
        </p:txBody>
      </p:sp>
    </p:spTree>
    <p:extLst>
      <p:ext uri="{BB962C8B-B14F-4D97-AF65-F5344CB8AC3E}">
        <p14:creationId xmlns:p14="http://schemas.microsoft.com/office/powerpoint/2010/main" val="314444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Treasurer Documentation	</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719617"/>
          </a:xfrm>
        </p:spPr>
        <p:txBody>
          <a:bodyPr>
            <a:normAutofit fontScale="92500" lnSpcReduction="10000"/>
          </a:bodyPr>
          <a:lstStyle/>
          <a:p>
            <a:r>
              <a:rPr lang="en-US" dirty="0"/>
              <a:t>As Treasurer, the following is REQUIRED to be kept on file and transitioned to the new Treasurer:</a:t>
            </a:r>
          </a:p>
          <a:p>
            <a:pPr marL="566738" lvl="1" indent="-342900"/>
            <a:r>
              <a:rPr lang="en-US" dirty="0"/>
              <a:t>Copies of 2 annual financial reports filed with the Society</a:t>
            </a:r>
          </a:p>
          <a:p>
            <a:pPr marL="566738" lvl="1" indent="-342900"/>
            <a:r>
              <a:rPr lang="en-US" dirty="0"/>
              <a:t>Section/MAL/Region EIN and copy of last year’s tax forms	</a:t>
            </a:r>
          </a:p>
          <a:p>
            <a:pPr marL="854075" lvl="2" indent="-342900"/>
            <a:r>
              <a:rPr lang="en-US" dirty="0"/>
              <a:t>OR letter from appropriate official that you are covered by your school</a:t>
            </a:r>
          </a:p>
          <a:p>
            <a:pPr marL="566738" lvl="1" indent="-342900"/>
            <a:r>
              <a:rPr lang="en-US" dirty="0"/>
              <a:t>Full list of all financial institution(s) name, local branches, address, account numbers, and online access information</a:t>
            </a:r>
          </a:p>
          <a:p>
            <a:pPr marL="566738" lvl="1" indent="-342900"/>
            <a:r>
              <a:rPr lang="en-US" dirty="0"/>
              <a:t>Copy of last year’s budget and this year’s approved budget</a:t>
            </a:r>
          </a:p>
          <a:p>
            <a:pPr marL="566738" lvl="1" indent="-342900"/>
            <a:r>
              <a:rPr lang="en-US" dirty="0"/>
              <a:t>Current year’s ledger</a:t>
            </a:r>
          </a:p>
          <a:p>
            <a:pPr marL="566738" lvl="1" indent="-342900"/>
            <a:r>
              <a:rPr lang="en-US" dirty="0"/>
              <a:t>Check books and registers</a:t>
            </a:r>
          </a:p>
          <a:p>
            <a:pPr marL="566738" lvl="1" indent="-342900"/>
            <a:r>
              <a:rPr lang="en-US" dirty="0"/>
              <a:t>Any tax-exempt paperwork</a:t>
            </a:r>
          </a:p>
          <a:p>
            <a:pPr marL="566738" lvl="1" indent="-342900"/>
            <a:r>
              <a:rPr lang="en-US" dirty="0"/>
              <a:t>Full contact information for authorized check signers (copy of most current signature cards)</a:t>
            </a:r>
          </a:p>
          <a:p>
            <a:pPr marL="566738" lvl="1" indent="-342900"/>
            <a:r>
              <a:rPr lang="en-US" dirty="0"/>
              <a:t>Account numbers, login, and passwords for all online payment accounts (PayPal, Square, etc.)</a:t>
            </a:r>
          </a:p>
          <a:p>
            <a:pPr marL="566738" lvl="1" indent="-342900"/>
            <a:r>
              <a:rPr lang="en-US" dirty="0"/>
              <a:t>History of fundraising activities and fundraising inventory</a:t>
            </a:r>
          </a:p>
          <a:p>
            <a:pPr marL="566738" lvl="1" indent="-342900"/>
            <a:r>
              <a:rPr lang="en-US" dirty="0"/>
              <a:t>Section reimbursement policy/forms</a:t>
            </a:r>
          </a:p>
        </p:txBody>
      </p:sp>
    </p:spTree>
    <p:extLst>
      <p:ext uri="{BB962C8B-B14F-4D97-AF65-F5344CB8AC3E}">
        <p14:creationId xmlns:p14="http://schemas.microsoft.com/office/powerpoint/2010/main" val="410705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Treasurer Documentation	(2)</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146849"/>
          </a:xfrm>
        </p:spPr>
        <p:txBody>
          <a:bodyPr/>
          <a:lstStyle/>
          <a:p>
            <a:r>
              <a:rPr lang="en-US" dirty="0"/>
              <a:t>Recommended records and documentation to keep on file include: </a:t>
            </a:r>
          </a:p>
          <a:p>
            <a:pPr marL="566738" lvl="1" indent="-342900"/>
            <a:r>
              <a:rPr lang="en-US" dirty="0"/>
              <a:t>All financial updates for executive council from previous year</a:t>
            </a:r>
          </a:p>
          <a:p>
            <a:pPr marL="566738" lvl="1" indent="-342900"/>
            <a:r>
              <a:rPr lang="en-US" dirty="0"/>
              <a:t>Motions relating to financial changes from the approved budget</a:t>
            </a:r>
          </a:p>
          <a:p>
            <a:pPr marL="566738" lvl="1" indent="-342900"/>
            <a:r>
              <a:rPr lang="en-US" dirty="0"/>
              <a:t>Internal Assessment Forms (completed once a year)</a:t>
            </a:r>
          </a:p>
          <a:p>
            <a:pPr marL="566738" lvl="1" indent="-342900"/>
            <a:r>
              <a:rPr lang="en-US" dirty="0"/>
              <a:t>Reimbursement documentation and copies of invoices/receipts (Used in an internal assessment)</a:t>
            </a:r>
          </a:p>
          <a:p>
            <a:pPr marL="566738" lvl="1" indent="-342900"/>
            <a:r>
              <a:rPr lang="en-US" dirty="0"/>
              <a:t>A list of important dates and timelines for recurring events, reports, deadlines, etc.</a:t>
            </a:r>
          </a:p>
        </p:txBody>
      </p:sp>
    </p:spTree>
    <p:extLst>
      <p:ext uri="{BB962C8B-B14F-4D97-AF65-F5344CB8AC3E}">
        <p14:creationId xmlns:p14="http://schemas.microsoft.com/office/powerpoint/2010/main" val="352287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60CB7E7-47FE-4806-860E-4BADA3E3A588}"/>
              </a:ext>
            </a:extLst>
          </p:cNvPr>
          <p:cNvPicPr>
            <a:picLocks noChangeAspect="1"/>
          </p:cNvPicPr>
          <p:nvPr/>
        </p:nvPicPr>
        <p:blipFill>
          <a:blip r:embed="rId2"/>
          <a:stretch>
            <a:fillRect/>
          </a:stretch>
        </p:blipFill>
        <p:spPr>
          <a:xfrm>
            <a:off x="1093007" y="1414557"/>
            <a:ext cx="3974457" cy="3949923"/>
          </a:xfrm>
          <a:prstGeom prst="rect">
            <a:avLst/>
          </a:prstGeom>
        </p:spPr>
      </p:pic>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Direct Deposit for Section Rebates</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146849"/>
          </a:xfrm>
        </p:spPr>
        <p:txBody>
          <a:bodyPr/>
          <a:lstStyle/>
          <a:p>
            <a:r>
              <a:rPr lang="en-US" dirty="0"/>
              <a:t>Direct Deposit is now run through Concur as of FY18. </a:t>
            </a:r>
          </a:p>
        </p:txBody>
      </p:sp>
      <p:sp>
        <p:nvSpPr>
          <p:cNvPr id="5" name="TextBox 4">
            <a:extLst>
              <a:ext uri="{FF2B5EF4-FFF2-40B4-BE49-F238E27FC236}">
                <a16:creationId xmlns:a16="http://schemas.microsoft.com/office/drawing/2014/main" xmlns="" id="{7BD763B3-406B-4F88-85AC-500F37FFA324}"/>
              </a:ext>
            </a:extLst>
          </p:cNvPr>
          <p:cNvSpPr txBox="1"/>
          <p:nvPr/>
        </p:nvSpPr>
        <p:spPr>
          <a:xfrm>
            <a:off x="5327074" y="1702724"/>
            <a:ext cx="3311236" cy="258532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Direct Deposit form can be found under “Finance Templates and Forms” on the Finance Committee web page at swe.org.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Submit completed form </a:t>
            </a:r>
            <a:r>
              <a:rPr lang="en-US" dirty="0">
                <a:latin typeface="Arial" panose="020B0604020202020204" pitchFamily="34" charset="0"/>
                <a:cs typeface="Arial" panose="020B0604020202020204" pitchFamily="34" charset="0"/>
              </a:rPr>
              <a:t>to:</a:t>
            </a:r>
          </a:p>
          <a:p>
            <a:r>
              <a:rPr lang="en-US" dirty="0">
                <a:latin typeface="Arial" panose="020B0604020202020204" pitchFamily="34" charset="0"/>
                <a:cs typeface="Arial" panose="020B0604020202020204" pitchFamily="34" charset="0"/>
                <a:hlinkClick r:id="rId3"/>
              </a:rPr>
              <a:t>accounts.payable@swe.org</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382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End Activities</a:t>
            </a:r>
            <a:endParaRPr lang="en-US" dirty="0">
              <a:latin typeface="+mj-lt"/>
            </a:endParaRPr>
          </a:p>
        </p:txBody>
      </p:sp>
    </p:spTree>
    <p:extLst>
      <p:ext uri="{BB962C8B-B14F-4D97-AF65-F5344CB8AC3E}">
        <p14:creationId xmlns:p14="http://schemas.microsoft.com/office/powerpoint/2010/main" val="213967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End of Year Transitions (1)</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146849"/>
          </a:xfrm>
        </p:spPr>
        <p:txBody>
          <a:bodyPr/>
          <a:lstStyle/>
          <a:p>
            <a:r>
              <a:rPr lang="en-US"/>
              <a:t>The objective of transitions are to ensure the incoming treasurers have all the information necessary to successfully support the section.</a:t>
            </a:r>
          </a:p>
          <a:p>
            <a:endParaRPr lang="en-US" sz="1200"/>
          </a:p>
          <a:p>
            <a:r>
              <a:rPr lang="en-US"/>
              <a:t>Goals:</a:t>
            </a:r>
          </a:p>
          <a:p>
            <a:pPr lvl="2"/>
            <a:r>
              <a:rPr lang="en-US"/>
              <a:t>Incoming treasurer is aware of all the section specific treasurer obligations</a:t>
            </a:r>
          </a:p>
          <a:p>
            <a:pPr lvl="2"/>
            <a:r>
              <a:rPr lang="en-US"/>
              <a:t>New treasurer has timeline of actions required by IRS and SWE requirements</a:t>
            </a:r>
          </a:p>
          <a:p>
            <a:pPr lvl="2"/>
            <a:r>
              <a:rPr lang="en-US"/>
              <a:t>All financial information is handed over and understood</a:t>
            </a:r>
          </a:p>
          <a:p>
            <a:pPr lvl="2"/>
            <a:r>
              <a:rPr lang="en-US"/>
              <a:t>Financial account ownership is transferred</a:t>
            </a:r>
          </a:p>
          <a:p>
            <a:pPr lvl="2"/>
            <a:r>
              <a:rPr lang="en-US"/>
              <a:t>Understand how your section budgets</a:t>
            </a:r>
          </a:p>
          <a:p>
            <a:pPr lvl="2"/>
            <a:r>
              <a:rPr lang="en-US"/>
              <a:t>Understand how to reimburse members</a:t>
            </a:r>
          </a:p>
          <a:p>
            <a:pPr lvl="2"/>
            <a:r>
              <a:rPr lang="en-US"/>
              <a:t>Understand how to pay/send invoices</a:t>
            </a:r>
          </a:p>
          <a:p>
            <a:pPr lvl="2"/>
            <a:r>
              <a:rPr lang="en-US"/>
              <a:t>Know where your section keeps records</a:t>
            </a:r>
            <a:endParaRPr lang="en-US" dirty="0"/>
          </a:p>
        </p:txBody>
      </p:sp>
    </p:spTree>
    <p:extLst>
      <p:ext uri="{BB962C8B-B14F-4D97-AF65-F5344CB8AC3E}">
        <p14:creationId xmlns:p14="http://schemas.microsoft.com/office/powerpoint/2010/main" val="206678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9CE6F-7CBA-49AB-AE17-9824534DE675}"/>
              </a:ext>
            </a:extLst>
          </p:cNvPr>
          <p:cNvSpPr>
            <a:spLocks noGrp="1"/>
          </p:cNvSpPr>
          <p:nvPr>
            <p:ph type="title"/>
          </p:nvPr>
        </p:nvSpPr>
        <p:spPr/>
        <p:txBody>
          <a:bodyPr/>
          <a:lstStyle/>
          <a:p>
            <a:r>
              <a:rPr lang="en-US" dirty="0"/>
              <a:t>End of Year Transitions (2)</a:t>
            </a:r>
          </a:p>
        </p:txBody>
      </p:sp>
      <p:sp>
        <p:nvSpPr>
          <p:cNvPr id="3" name="Content Placeholder 2">
            <a:extLst>
              <a:ext uri="{FF2B5EF4-FFF2-40B4-BE49-F238E27FC236}">
                <a16:creationId xmlns:a16="http://schemas.microsoft.com/office/drawing/2014/main" xmlns="" id="{422248FB-19E3-4671-96B7-9BF68D282873}"/>
              </a:ext>
            </a:extLst>
          </p:cNvPr>
          <p:cNvSpPr>
            <a:spLocks noGrp="1"/>
          </p:cNvSpPr>
          <p:nvPr>
            <p:ph idx="1"/>
          </p:nvPr>
        </p:nvSpPr>
        <p:spPr>
          <a:xfrm>
            <a:off x="614524" y="812801"/>
            <a:ext cx="8225865" cy="5629563"/>
          </a:xfrm>
        </p:spPr>
        <p:txBody>
          <a:bodyPr>
            <a:normAutofit fontScale="85000" lnSpcReduction="10000"/>
          </a:bodyPr>
          <a:lstStyle/>
          <a:p>
            <a:r>
              <a:rPr lang="en-US" dirty="0"/>
              <a:t>The outgoing treasurer should:</a:t>
            </a:r>
          </a:p>
          <a:p>
            <a:pPr marL="566738" lvl="1" indent="-342900"/>
            <a:r>
              <a:rPr lang="en-US" dirty="0"/>
              <a:t>Hand over a binder and/or digital copy of ALL financial resources</a:t>
            </a:r>
          </a:p>
          <a:p>
            <a:pPr marL="566738" lvl="1" indent="-342900"/>
            <a:r>
              <a:rPr lang="en-US" dirty="0"/>
              <a:t>Direct new Treasurer to location of current SWE financial resources</a:t>
            </a:r>
          </a:p>
          <a:p>
            <a:pPr marL="566738" lvl="1" indent="-342900"/>
            <a:r>
              <a:rPr lang="en-US" dirty="0"/>
              <a:t>Ensure new treasurer has access to financial records/institutions online by getting the signature authority transferred at the banking institution</a:t>
            </a:r>
          </a:p>
          <a:p>
            <a:pPr marL="566738" lvl="1" indent="-342900"/>
            <a:r>
              <a:rPr lang="en-US" dirty="0"/>
              <a:t>File Annual Report in July with the new Treasurer</a:t>
            </a:r>
          </a:p>
          <a:p>
            <a:pPr marL="566738" lvl="1" indent="-342900"/>
            <a:r>
              <a:rPr lang="en-US" dirty="0"/>
              <a:t>Review previous budget and how bills/reimbursements are completed</a:t>
            </a:r>
          </a:p>
          <a:p>
            <a:pPr marL="566738" lvl="1" indent="-342900"/>
            <a:r>
              <a:rPr lang="en-US" dirty="0"/>
              <a:t>Provide key dates by which IRS and SWE actions are required</a:t>
            </a:r>
          </a:p>
          <a:p>
            <a:endParaRPr lang="en-US" dirty="0"/>
          </a:p>
          <a:p>
            <a:r>
              <a:rPr lang="en-US" dirty="0"/>
              <a:t>The incoming treasurer should:</a:t>
            </a:r>
          </a:p>
          <a:p>
            <a:pPr marL="566738" lvl="1" indent="-342900"/>
            <a:r>
              <a:rPr lang="en-US" dirty="0"/>
              <a:t>Ensure you are not missing any financial documents</a:t>
            </a:r>
          </a:p>
          <a:p>
            <a:pPr marL="566738" lvl="1" indent="-342900"/>
            <a:r>
              <a:rPr lang="en-US" dirty="0"/>
              <a:t>Check that you have access to all online accounts, then update all online-account passwords, and record these new passwords</a:t>
            </a:r>
          </a:p>
          <a:p>
            <a:pPr marL="566738" lvl="1" indent="-342900"/>
            <a:r>
              <a:rPr lang="en-US" dirty="0"/>
              <a:t>Remove old officers from online financial access</a:t>
            </a:r>
          </a:p>
          <a:p>
            <a:pPr marL="566738" lvl="1" indent="-342900"/>
            <a:r>
              <a:rPr lang="en-US" dirty="0"/>
              <a:t>Determine with executive committee the frequency and details for reporting on financial health of section</a:t>
            </a:r>
          </a:p>
          <a:p>
            <a:pPr marL="566738" lvl="1" indent="-342900"/>
            <a:r>
              <a:rPr lang="en-US" dirty="0"/>
              <a:t>Ensure key dates on actions for IRS and SWE are in your calendar</a:t>
            </a:r>
          </a:p>
          <a:p>
            <a:pPr marL="566738" lvl="1" indent="-342900"/>
            <a:endParaRPr lang="en-US" dirty="0"/>
          </a:p>
          <a:p>
            <a:pPr marL="566738" lvl="1" indent="-342900">
              <a:buNone/>
            </a:pPr>
            <a:r>
              <a:rPr lang="en-US" dirty="0"/>
              <a:t>** Your section may also have to transition checks, debit cards, etc. **</a:t>
            </a:r>
          </a:p>
        </p:txBody>
      </p:sp>
    </p:spTree>
    <p:extLst>
      <p:ext uri="{BB962C8B-B14F-4D97-AF65-F5344CB8AC3E}">
        <p14:creationId xmlns:p14="http://schemas.microsoft.com/office/powerpoint/2010/main" val="317042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Forms</a:t>
            </a:r>
            <a:endParaRPr lang="en-US" dirty="0">
              <a:latin typeface="+mj-lt"/>
            </a:endParaRPr>
          </a:p>
        </p:txBody>
      </p:sp>
    </p:spTree>
    <p:extLst>
      <p:ext uri="{BB962C8B-B14F-4D97-AF65-F5344CB8AC3E}">
        <p14:creationId xmlns:p14="http://schemas.microsoft.com/office/powerpoint/2010/main" val="22056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14524" y="812801"/>
            <a:ext cx="8225865" cy="5146849"/>
          </a:xfrm>
        </p:spPr>
        <p:txBody>
          <a:bodyPr/>
          <a:lstStyle/>
          <a:p>
            <a:pPr>
              <a:lnSpc>
                <a:spcPct val="90000"/>
              </a:lnSpc>
            </a:pPr>
            <a:r>
              <a:rPr lang="en-US" altLang="en-US" dirty="0">
                <a:ea typeface="ＭＳ Ｐゴシック" panose="020B0600070205080204" pitchFamily="34" charset="-128"/>
              </a:rPr>
              <a:t>The Participant will be able to:</a:t>
            </a:r>
          </a:p>
          <a:p>
            <a:pPr>
              <a:lnSpc>
                <a:spcPct val="90000"/>
              </a:lnSpc>
            </a:pPr>
            <a:endParaRPr lang="en-US" altLang="en-US" dirty="0">
              <a:ea typeface="ＭＳ Ｐゴシック" panose="020B0600070205080204" pitchFamily="34" charset="-128"/>
            </a:endParaRPr>
          </a:p>
          <a:p>
            <a:pPr marL="347663" indent="-342900">
              <a:lnSpc>
                <a:spcPct val="90000"/>
              </a:lnSpc>
              <a:buFont typeface="Arial" panose="020B0604020202020204" pitchFamily="34" charset="0"/>
              <a:buChar char="•"/>
            </a:pPr>
            <a:r>
              <a:rPr lang="en-US" altLang="en-US" dirty="0">
                <a:ea typeface="ＭＳ Ｐゴシック" panose="020B0600070205080204" pitchFamily="34" charset="-128"/>
              </a:rPr>
              <a:t>Understand their roll as a </a:t>
            </a:r>
            <a:r>
              <a:rPr lang="en-US" altLang="en-US" dirty="0" smtClean="0">
                <a:ea typeface="ＭＳ Ｐゴシック" panose="020B0600070205080204" pitchFamily="34" charset="-128"/>
              </a:rPr>
              <a:t>treasurer.</a:t>
            </a:r>
            <a:endParaRPr lang="en-US" altLang="en-US" dirty="0">
              <a:ea typeface="ＭＳ Ｐゴシック" panose="020B0600070205080204" pitchFamily="34" charset="-128"/>
            </a:endParaRPr>
          </a:p>
          <a:p>
            <a:pPr marL="347663" indent="-342900">
              <a:lnSpc>
                <a:spcPct val="90000"/>
              </a:lnSpc>
              <a:buFont typeface="Arial" panose="020B0604020202020204" pitchFamily="34" charset="0"/>
              <a:buChar char="•"/>
            </a:pPr>
            <a:r>
              <a:rPr lang="en-US" altLang="en-US" dirty="0">
                <a:ea typeface="ＭＳ Ｐゴシック" panose="020B0600070205080204" pitchFamily="34" charset="-128"/>
              </a:rPr>
              <a:t>Learn typical responsibilities of section </a:t>
            </a:r>
            <a:r>
              <a:rPr lang="en-US" altLang="en-US" dirty="0" smtClean="0">
                <a:ea typeface="ＭＳ Ｐゴシック" panose="020B0600070205080204" pitchFamily="34" charset="-128"/>
              </a:rPr>
              <a:t>treasurers.</a:t>
            </a:r>
            <a:endParaRPr lang="en-US" altLang="en-US" dirty="0">
              <a:ea typeface="ＭＳ Ｐゴシック" panose="020B0600070205080204" pitchFamily="34" charset="-128"/>
            </a:endParaRPr>
          </a:p>
          <a:p>
            <a:pPr marL="347663" indent="-342900">
              <a:lnSpc>
                <a:spcPct val="90000"/>
              </a:lnSpc>
              <a:buFont typeface="Arial" panose="020B0604020202020204" pitchFamily="34" charset="0"/>
              <a:buChar char="•"/>
            </a:pPr>
            <a:r>
              <a:rPr lang="en-US" altLang="en-US" dirty="0">
                <a:ea typeface="ＭＳ Ｐゴシック" panose="020B0600070205080204" pitchFamily="34" charset="-128"/>
              </a:rPr>
              <a:t>Create a basic timeline of tasks they need to complete during the </a:t>
            </a:r>
            <a:r>
              <a:rPr lang="en-US" altLang="en-US" dirty="0" smtClean="0">
                <a:ea typeface="ＭＳ Ｐゴシック" panose="020B0600070205080204" pitchFamily="34" charset="-128"/>
              </a:rPr>
              <a:t>year.</a:t>
            </a:r>
            <a:endParaRPr lang="en-US" altLang="en-US" dirty="0">
              <a:ea typeface="ＭＳ Ｐゴシック" panose="020B0600070205080204" pitchFamily="34" charset="-128"/>
            </a:endParaRPr>
          </a:p>
          <a:p>
            <a:pPr marL="347663" indent="-342900">
              <a:lnSpc>
                <a:spcPct val="90000"/>
              </a:lnSpc>
              <a:buFont typeface="Arial" panose="020B0604020202020204" pitchFamily="34" charset="0"/>
              <a:buChar char="•"/>
            </a:pPr>
            <a:r>
              <a:rPr lang="en-US" altLang="en-US" dirty="0">
                <a:ea typeface="ＭＳ Ｐゴシック" panose="020B0600070205080204" pitchFamily="34" charset="-128"/>
              </a:rPr>
              <a:t>Be prepared to have a good transition at the start and end of their </a:t>
            </a:r>
            <a:r>
              <a:rPr lang="en-US" altLang="en-US" dirty="0" smtClean="0">
                <a:ea typeface="ＭＳ Ｐゴシック" panose="020B0600070205080204" pitchFamily="34" charset="-128"/>
              </a:rPr>
              <a:t>term.</a:t>
            </a:r>
            <a:endParaRPr lang="en-US" altLang="en-US" dirty="0">
              <a:ea typeface="ＭＳ Ｐゴシック" panose="020B0600070205080204" pitchFamily="34" charset="-128"/>
            </a:endParaRPr>
          </a:p>
          <a:p>
            <a:endParaRPr lang="en-US" dirty="0"/>
          </a:p>
          <a:p>
            <a:endParaRPr lang="en-US" dirty="0"/>
          </a:p>
        </p:txBody>
      </p:sp>
    </p:spTree>
    <p:extLst>
      <p:ext uri="{BB962C8B-B14F-4D97-AF65-F5344CB8AC3E}">
        <p14:creationId xmlns:p14="http://schemas.microsoft.com/office/powerpoint/2010/main" val="2786594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Budget Template</a:t>
            </a:r>
          </a:p>
        </p:txBody>
      </p:sp>
      <p:pic>
        <p:nvPicPr>
          <p:cNvPr id="4" name="Picture 3"/>
          <p:cNvPicPr>
            <a:picLocks noChangeAspect="1"/>
          </p:cNvPicPr>
          <p:nvPr/>
        </p:nvPicPr>
        <p:blipFill>
          <a:blip r:embed="rId2"/>
          <a:stretch>
            <a:fillRect/>
          </a:stretch>
        </p:blipFill>
        <p:spPr>
          <a:xfrm>
            <a:off x="1046908" y="516467"/>
            <a:ext cx="5336793" cy="5657001"/>
          </a:xfrm>
          <a:prstGeom prst="rect">
            <a:avLst/>
          </a:prstGeom>
        </p:spPr>
      </p:pic>
      <p:sp>
        <p:nvSpPr>
          <p:cNvPr id="2" name="TextBox 1"/>
          <p:cNvSpPr txBox="1"/>
          <p:nvPr/>
        </p:nvSpPr>
        <p:spPr>
          <a:xfrm>
            <a:off x="6582750" y="993150"/>
            <a:ext cx="2209800" cy="53553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first sheet available in the template should be used to “build” your budget based off of the previous year’s actual spending. </a:t>
            </a:r>
          </a:p>
          <a:p>
            <a:endParaRPr lang="en-US" dirty="0"/>
          </a:p>
          <a:p>
            <a:r>
              <a:rPr lang="en-US" dirty="0"/>
              <a:t>Comparing budgeted amounts to actuals allows you to have a better financial understanding for your SWE </a:t>
            </a:r>
            <a:r>
              <a:rPr lang="en-US" dirty="0" smtClean="0"/>
              <a:t>group</a:t>
            </a:r>
          </a:p>
          <a:p>
            <a:endParaRPr lang="en-US" dirty="0"/>
          </a:p>
          <a:p>
            <a:r>
              <a:rPr lang="en-US" dirty="0" smtClean="0"/>
              <a:t>This template can be found under “Finance Templates” on the Finance Committee web page at swe.org.</a:t>
            </a:r>
            <a:endParaRPr lang="en-US" dirty="0"/>
          </a:p>
        </p:txBody>
      </p:sp>
    </p:spTree>
    <p:extLst>
      <p:ext uri="{BB962C8B-B14F-4D97-AF65-F5344CB8AC3E}">
        <p14:creationId xmlns:p14="http://schemas.microsoft.com/office/powerpoint/2010/main" val="118757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Budget / Actuals</a:t>
            </a:r>
          </a:p>
        </p:txBody>
      </p:sp>
      <p:pic>
        <p:nvPicPr>
          <p:cNvPr id="3" name="Picture 2"/>
          <p:cNvPicPr>
            <a:picLocks noChangeAspect="1"/>
          </p:cNvPicPr>
          <p:nvPr/>
        </p:nvPicPr>
        <p:blipFill>
          <a:blip r:embed="rId2"/>
          <a:stretch>
            <a:fillRect/>
          </a:stretch>
        </p:blipFill>
        <p:spPr>
          <a:xfrm>
            <a:off x="1062510" y="678903"/>
            <a:ext cx="5394070" cy="5717714"/>
          </a:xfrm>
          <a:prstGeom prst="rect">
            <a:avLst/>
          </a:prstGeom>
        </p:spPr>
      </p:pic>
      <p:sp>
        <p:nvSpPr>
          <p:cNvPr id="2" name="TextBox 1"/>
          <p:cNvSpPr txBox="1"/>
          <p:nvPr/>
        </p:nvSpPr>
        <p:spPr>
          <a:xfrm>
            <a:off x="6688667" y="359712"/>
            <a:ext cx="2302933" cy="59093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While a budget is important, understanding current spending is even more important. </a:t>
            </a:r>
          </a:p>
          <a:p>
            <a:endParaRPr lang="en-US" dirty="0"/>
          </a:p>
          <a:p>
            <a:r>
              <a:rPr lang="en-US" dirty="0"/>
              <a:t>“Actuals” are the amount received or spent year-to-date that can be compared with the budgeted amount. </a:t>
            </a:r>
          </a:p>
          <a:p>
            <a:endParaRPr lang="en-US" dirty="0"/>
          </a:p>
          <a:p>
            <a:r>
              <a:rPr lang="en-US" dirty="0"/>
              <a:t>If your actuals and budget are not similar at the end of year, update the budget for next year. </a:t>
            </a:r>
            <a:endParaRPr lang="en-US" dirty="0" smtClean="0"/>
          </a:p>
          <a:p>
            <a:endParaRPr lang="en-US" dirty="0"/>
          </a:p>
          <a:p>
            <a:r>
              <a:rPr lang="en-US" dirty="0"/>
              <a:t>This template can be found under “Finance Templates” on the Finance Committee web page at swe.org</a:t>
            </a:r>
            <a:r>
              <a:rPr lang="en-US" dirty="0" smtClean="0"/>
              <a:t>.</a:t>
            </a:r>
            <a:endParaRPr lang="en-US" dirty="0"/>
          </a:p>
        </p:txBody>
      </p:sp>
    </p:spTree>
    <p:extLst>
      <p:ext uri="{BB962C8B-B14F-4D97-AF65-F5344CB8AC3E}">
        <p14:creationId xmlns:p14="http://schemas.microsoft.com/office/powerpoint/2010/main" val="400308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Account Ledger</a:t>
            </a:r>
          </a:p>
        </p:txBody>
      </p:sp>
      <p:pic>
        <p:nvPicPr>
          <p:cNvPr id="3" name="Picture 2"/>
          <p:cNvPicPr>
            <a:picLocks noChangeAspect="1"/>
          </p:cNvPicPr>
          <p:nvPr/>
        </p:nvPicPr>
        <p:blipFill>
          <a:blip r:embed="rId2"/>
          <a:stretch>
            <a:fillRect/>
          </a:stretch>
        </p:blipFill>
        <p:spPr>
          <a:xfrm>
            <a:off x="686084" y="1018843"/>
            <a:ext cx="8195855" cy="3282889"/>
          </a:xfrm>
          <a:prstGeom prst="rect">
            <a:avLst/>
          </a:prstGeom>
        </p:spPr>
      </p:pic>
      <p:cxnSp>
        <p:nvCxnSpPr>
          <p:cNvPr id="4" name="Straight Arrow Connector 3"/>
          <p:cNvCxnSpPr/>
          <p:nvPr/>
        </p:nvCxnSpPr>
        <p:spPr>
          <a:xfrm flipV="1">
            <a:off x="5613400" y="1585021"/>
            <a:ext cx="0" cy="1075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99000" y="2548467"/>
            <a:ext cx="224366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There are drop-down category options built-in</a:t>
            </a:r>
          </a:p>
        </p:txBody>
      </p:sp>
      <p:cxnSp>
        <p:nvCxnSpPr>
          <p:cNvPr id="8" name="Straight Arrow Connector 7"/>
          <p:cNvCxnSpPr/>
          <p:nvPr/>
        </p:nvCxnSpPr>
        <p:spPr>
          <a:xfrm flipV="1">
            <a:off x="8627533" y="4411133"/>
            <a:ext cx="8467" cy="1100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38271" y="4826968"/>
            <a:ext cx="224366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This column is used to reconcile when checks have cleared and match the bank statements</a:t>
            </a:r>
          </a:p>
        </p:txBody>
      </p:sp>
      <p:sp>
        <p:nvSpPr>
          <p:cNvPr id="11" name="TextBox 10"/>
          <p:cNvSpPr txBox="1"/>
          <p:nvPr/>
        </p:nvSpPr>
        <p:spPr>
          <a:xfrm>
            <a:off x="686084" y="4796470"/>
            <a:ext cx="4957233" cy="1200329"/>
          </a:xfrm>
          <a:prstGeom prst="rect">
            <a:avLst/>
          </a:prstGeom>
          <a:noFill/>
        </p:spPr>
        <p:txBody>
          <a:bodyPr wrap="square" rtlCol="0">
            <a:spAutoFit/>
          </a:bodyPr>
          <a:lstStyle/>
          <a:p>
            <a:r>
              <a:rPr lang="en-US" dirty="0"/>
              <a:t>The current template has built-in formulas that will auto-fill your ‘actuals’ column based on the category assigned to each transaction. Break up transactions into individual categories per line for accurate record keeping. </a:t>
            </a:r>
          </a:p>
        </p:txBody>
      </p:sp>
      <p:sp>
        <p:nvSpPr>
          <p:cNvPr id="12" name="TextBox 11"/>
          <p:cNvSpPr txBox="1"/>
          <p:nvPr/>
        </p:nvSpPr>
        <p:spPr>
          <a:xfrm>
            <a:off x="3665063" y="358544"/>
            <a:ext cx="409504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This </a:t>
            </a:r>
            <a:r>
              <a:rPr lang="en-US" sz="1200" dirty="0"/>
              <a:t>template can be found under “Finance Templates” on the Finance Committee web page at swe.org</a:t>
            </a:r>
            <a:r>
              <a:rPr lang="en-US" sz="1200" dirty="0" smtClean="0"/>
              <a:t>.</a:t>
            </a:r>
            <a:endParaRPr lang="en-US" sz="1200" dirty="0"/>
          </a:p>
        </p:txBody>
      </p:sp>
    </p:spTree>
    <p:extLst>
      <p:ext uri="{BB962C8B-B14F-4D97-AF65-F5344CB8AC3E}">
        <p14:creationId xmlns:p14="http://schemas.microsoft.com/office/powerpoint/2010/main" val="245005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914400" y="0"/>
            <a:ext cx="8229600" cy="990600"/>
          </a:xfrm>
        </p:spPr>
        <p:txBody>
          <a:bodyPr/>
          <a:lstStyle/>
          <a:p>
            <a:r>
              <a:rPr lang="en-US" altLang="en-US" sz="2800">
                <a:solidFill>
                  <a:srgbClr val="F0E877"/>
                </a:solidFill>
                <a:ea typeface="ＭＳ Ｐゴシック" panose="020B0600070205080204" pitchFamily="34" charset="-128"/>
              </a:rPr>
              <a:t>Financial Report Forms - Invoice</a:t>
            </a:r>
          </a:p>
        </p:txBody>
      </p:sp>
      <p:pic>
        <p:nvPicPr>
          <p:cNvPr id="2" name="Picture 1"/>
          <p:cNvPicPr>
            <a:picLocks noChangeAspect="1"/>
          </p:cNvPicPr>
          <p:nvPr/>
        </p:nvPicPr>
        <p:blipFill>
          <a:blip r:embed="rId3"/>
          <a:stretch>
            <a:fillRect/>
          </a:stretch>
        </p:blipFill>
        <p:spPr>
          <a:xfrm>
            <a:off x="2200702" y="990600"/>
            <a:ext cx="5362725" cy="5296107"/>
          </a:xfrm>
          <a:prstGeom prst="rect">
            <a:avLst/>
          </a:prstGeom>
        </p:spPr>
      </p:pic>
    </p:spTree>
    <p:extLst>
      <p:ext uri="{BB962C8B-B14F-4D97-AF65-F5344CB8AC3E}">
        <p14:creationId xmlns:p14="http://schemas.microsoft.com/office/powerpoint/2010/main" val="4149092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914400" y="0"/>
            <a:ext cx="8229600" cy="990600"/>
          </a:xfrm>
        </p:spPr>
        <p:txBody>
          <a:bodyPr/>
          <a:lstStyle/>
          <a:p>
            <a:r>
              <a:rPr lang="en-US" altLang="en-US" sz="2800">
                <a:solidFill>
                  <a:srgbClr val="F0E877"/>
                </a:solidFill>
                <a:ea typeface="ＭＳ Ｐゴシック" panose="020B0600070205080204" pitchFamily="34" charset="-128"/>
              </a:rPr>
              <a:t>Financial Report Forms - Reimbursements</a:t>
            </a:r>
          </a:p>
        </p:txBody>
      </p:sp>
      <p:pic>
        <p:nvPicPr>
          <p:cNvPr id="3" name="Picture 2"/>
          <p:cNvPicPr>
            <a:picLocks noChangeAspect="1"/>
          </p:cNvPicPr>
          <p:nvPr/>
        </p:nvPicPr>
        <p:blipFill>
          <a:blip r:embed="rId3"/>
          <a:stretch>
            <a:fillRect/>
          </a:stretch>
        </p:blipFill>
        <p:spPr>
          <a:xfrm>
            <a:off x="4877730" y="2362107"/>
            <a:ext cx="3206904" cy="3819989"/>
          </a:xfrm>
          <a:prstGeom prst="rect">
            <a:avLst/>
          </a:prstGeom>
        </p:spPr>
      </p:pic>
      <p:sp>
        <p:nvSpPr>
          <p:cNvPr id="4" name="Rectangle 3"/>
          <p:cNvSpPr/>
          <p:nvPr/>
        </p:nvSpPr>
        <p:spPr>
          <a:xfrm>
            <a:off x="791736" y="855070"/>
            <a:ext cx="7783551" cy="1200329"/>
          </a:xfrm>
          <a:prstGeom prst="rect">
            <a:avLst/>
          </a:prstGeom>
        </p:spPr>
        <p:txBody>
          <a:bodyPr wrap="square">
            <a:spAutoFit/>
          </a:bodyPr>
          <a:lstStyle/>
          <a:p>
            <a:pPr marL="285750" indent="-2857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You can utilize online forms to send reimbursement requests directly to a spreadsheet for easy tracking and record keeping.</a:t>
            </a:r>
          </a:p>
          <a:p>
            <a:pPr marL="285750" indent="-2857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 this example, upon submittal of the form, the requestor is given a link to upload receipts directly to a SWE Section Dropbox.</a:t>
            </a:r>
          </a:p>
        </p:txBody>
      </p:sp>
      <p:pic>
        <p:nvPicPr>
          <p:cNvPr id="5" name="Picture 4"/>
          <p:cNvPicPr>
            <a:picLocks noChangeAspect="1"/>
          </p:cNvPicPr>
          <p:nvPr/>
        </p:nvPicPr>
        <p:blipFill>
          <a:blip r:embed="rId4"/>
          <a:stretch>
            <a:fillRect/>
          </a:stretch>
        </p:blipFill>
        <p:spPr>
          <a:xfrm>
            <a:off x="1271239" y="2123233"/>
            <a:ext cx="3412272" cy="4297735"/>
          </a:xfrm>
          <a:prstGeom prst="rect">
            <a:avLst/>
          </a:prstGeom>
        </p:spPr>
      </p:pic>
    </p:spTree>
    <p:extLst>
      <p:ext uri="{BB962C8B-B14F-4D97-AF65-F5344CB8AC3E}">
        <p14:creationId xmlns:p14="http://schemas.microsoft.com/office/powerpoint/2010/main" val="256370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2800">
                <a:solidFill>
                  <a:srgbClr val="F0E877"/>
                </a:solidFill>
                <a:ea typeface="ＭＳ Ｐゴシック" panose="020B0600070205080204" pitchFamily="34" charset="-128"/>
              </a:rPr>
              <a:t>Financial Report Forms – Monthly Report </a:t>
            </a:r>
          </a:p>
        </p:txBody>
      </p:sp>
      <p:sp>
        <p:nvSpPr>
          <p:cNvPr id="3" name="Content Placeholder 2">
            <a:extLst>
              <a:ext uri="{FF2B5EF4-FFF2-40B4-BE49-F238E27FC236}">
                <a16:creationId xmlns:a16="http://schemas.microsoft.com/office/drawing/2014/main" xmlns="" id="{C1D4BBDB-A79A-400E-AA56-69B04C46B8C3}"/>
              </a:ext>
            </a:extLst>
          </p:cNvPr>
          <p:cNvSpPr>
            <a:spLocks noGrp="1"/>
          </p:cNvSpPr>
          <p:nvPr>
            <p:ph idx="1"/>
          </p:nvPr>
        </p:nvSpPr>
        <p:spPr>
          <a:xfrm>
            <a:off x="635000" y="889001"/>
            <a:ext cx="8229600" cy="752764"/>
          </a:xfrm>
        </p:spPr>
        <p:txBody>
          <a:bodyPr/>
          <a:lstStyle/>
          <a:p>
            <a:r>
              <a:rPr lang="en-US" dirty="0"/>
              <a:t>Charts and graphs to show trends are also helpful</a:t>
            </a:r>
          </a:p>
        </p:txBody>
      </p:sp>
      <p:pic>
        <p:nvPicPr>
          <p:cNvPr id="2" name="Picture 1">
            <a:extLst>
              <a:ext uri="{FF2B5EF4-FFF2-40B4-BE49-F238E27FC236}">
                <a16:creationId xmlns:a16="http://schemas.microsoft.com/office/drawing/2014/main" xmlns="" id="{300035ED-8440-4EE2-9080-D5AE2FDD78A9}"/>
              </a:ext>
            </a:extLst>
          </p:cNvPr>
          <p:cNvPicPr>
            <a:picLocks noChangeAspect="1"/>
          </p:cNvPicPr>
          <p:nvPr/>
        </p:nvPicPr>
        <p:blipFill>
          <a:blip r:embed="rId3"/>
          <a:stretch>
            <a:fillRect/>
          </a:stretch>
        </p:blipFill>
        <p:spPr>
          <a:xfrm>
            <a:off x="762449" y="1521837"/>
            <a:ext cx="7974702" cy="3484720"/>
          </a:xfrm>
          <a:prstGeom prst="rect">
            <a:avLst/>
          </a:prstGeom>
        </p:spPr>
      </p:pic>
    </p:spTree>
    <p:extLst>
      <p:ext uri="{BB962C8B-B14F-4D97-AF65-F5344CB8AC3E}">
        <p14:creationId xmlns:p14="http://schemas.microsoft.com/office/powerpoint/2010/main" val="48905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Table of Contents</a:t>
            </a:r>
            <a:endParaRPr lang="en-US" dirty="0"/>
          </a:p>
        </p:txBody>
      </p:sp>
      <p:sp>
        <p:nvSpPr>
          <p:cNvPr id="2" name="Content Placeholder 1">
            <a:extLst>
              <a:ext uri="{FF2B5EF4-FFF2-40B4-BE49-F238E27FC236}">
                <a16:creationId xmlns:a16="http://schemas.microsoft.com/office/drawing/2014/main" xmlns="" id="{622F42D4-CD2A-4CCB-9D05-AB8D48CD7269}"/>
              </a:ext>
            </a:extLst>
          </p:cNvPr>
          <p:cNvSpPr>
            <a:spLocks noGrp="1"/>
          </p:cNvSpPr>
          <p:nvPr>
            <p:ph idx="1"/>
          </p:nvPr>
        </p:nvSpPr>
        <p:spPr>
          <a:xfrm>
            <a:off x="614524" y="812801"/>
            <a:ext cx="8225865" cy="5146849"/>
          </a:xfrm>
        </p:spPr>
        <p:txBody>
          <a:bodyPr/>
          <a:lstStyle/>
          <a:p>
            <a:r>
              <a:rPr lang="en-US" dirty="0"/>
              <a:t>Treasurer Responsibilities</a:t>
            </a:r>
          </a:p>
          <a:p>
            <a:r>
              <a:rPr lang="en-US" dirty="0"/>
              <a:t>Timelines and Dates</a:t>
            </a:r>
          </a:p>
          <a:p>
            <a:r>
              <a:rPr lang="en-US" dirty="0"/>
              <a:t>Treasurer Documentation</a:t>
            </a:r>
          </a:p>
          <a:p>
            <a:r>
              <a:rPr lang="en-US" dirty="0"/>
              <a:t>Direct Deposit Sign-Up</a:t>
            </a:r>
          </a:p>
          <a:p>
            <a:r>
              <a:rPr lang="en-US" dirty="0"/>
              <a:t>End of Year Transitions </a:t>
            </a:r>
          </a:p>
          <a:p>
            <a:pPr marL="347663" indent="-342900"/>
            <a:r>
              <a:rPr lang="en-US" dirty="0"/>
              <a:t>Finance Resources</a:t>
            </a:r>
          </a:p>
          <a:p>
            <a:endParaRPr lang="en-US" dirty="0"/>
          </a:p>
        </p:txBody>
      </p:sp>
    </p:spTree>
    <p:extLst>
      <p:ext uri="{BB962C8B-B14F-4D97-AF65-F5344CB8AC3E}">
        <p14:creationId xmlns:p14="http://schemas.microsoft.com/office/powerpoint/2010/main" val="294017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Treasurer Responsibilities</a:t>
            </a:r>
          </a:p>
        </p:txBody>
      </p:sp>
    </p:spTree>
    <p:extLst>
      <p:ext uri="{BB962C8B-B14F-4D97-AF65-F5344CB8AC3E}">
        <p14:creationId xmlns:p14="http://schemas.microsoft.com/office/powerpoint/2010/main" val="15040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D505F-4104-46D8-A726-569754C67CA7}"/>
              </a:ext>
            </a:extLst>
          </p:cNvPr>
          <p:cNvSpPr>
            <a:spLocks noGrp="1"/>
          </p:cNvSpPr>
          <p:nvPr>
            <p:ph type="title"/>
          </p:nvPr>
        </p:nvSpPr>
        <p:spPr/>
        <p:txBody>
          <a:bodyPr/>
          <a:lstStyle/>
          <a:p>
            <a:r>
              <a:rPr lang="en-US" dirty="0"/>
              <a:t>Treasurer Responsibilities</a:t>
            </a:r>
          </a:p>
        </p:txBody>
      </p:sp>
      <p:sp>
        <p:nvSpPr>
          <p:cNvPr id="3" name="Content Placeholder 2">
            <a:extLst>
              <a:ext uri="{FF2B5EF4-FFF2-40B4-BE49-F238E27FC236}">
                <a16:creationId xmlns:a16="http://schemas.microsoft.com/office/drawing/2014/main" xmlns="" id="{BAD2C563-18D1-405C-8B81-B6CDE9F5C1F6}"/>
              </a:ext>
            </a:extLst>
          </p:cNvPr>
          <p:cNvSpPr>
            <a:spLocks noGrp="1"/>
          </p:cNvSpPr>
          <p:nvPr>
            <p:ph idx="1"/>
          </p:nvPr>
        </p:nvSpPr>
        <p:spPr>
          <a:xfrm>
            <a:off x="614524" y="812801"/>
            <a:ext cx="8225865" cy="5146849"/>
          </a:xfrm>
        </p:spPr>
        <p:txBody>
          <a:bodyPr>
            <a:normAutofit/>
          </a:bodyPr>
          <a:lstStyle/>
          <a:p>
            <a:r>
              <a:rPr lang="en-US" dirty="0"/>
              <a:t>Work as a part of your section’s executive leadership to ensure financial assets are tracked and protected</a:t>
            </a:r>
          </a:p>
          <a:p>
            <a:r>
              <a:rPr lang="en-US" dirty="0"/>
              <a:t>Essential Activities</a:t>
            </a:r>
          </a:p>
          <a:p>
            <a:pPr marL="566738" lvl="1" indent="-342900"/>
            <a:r>
              <a:rPr lang="en-US" dirty="0"/>
              <a:t>Responsible for tracking and protecting all section assets</a:t>
            </a:r>
          </a:p>
          <a:p>
            <a:pPr marL="566738" lvl="1" indent="-342900"/>
            <a:r>
              <a:rPr lang="en-US" dirty="0"/>
              <a:t>Collect, safely keep, and distribute funds</a:t>
            </a:r>
          </a:p>
          <a:p>
            <a:pPr marL="566738" lvl="1" indent="-342900"/>
            <a:r>
              <a:rPr lang="en-US" dirty="0"/>
              <a:t>Sign checks / Deposit funds</a:t>
            </a:r>
          </a:p>
          <a:p>
            <a:pPr marL="566738" lvl="1" indent="-342900"/>
            <a:r>
              <a:rPr lang="en-US" dirty="0"/>
              <a:t>Keep an exact accounting of all receipts and expenditures</a:t>
            </a:r>
          </a:p>
          <a:p>
            <a:pPr marL="566738" lvl="1" indent="-342900"/>
            <a:r>
              <a:rPr lang="en-US" dirty="0"/>
              <a:t>Prepare and submit the annual section budget</a:t>
            </a:r>
          </a:p>
          <a:p>
            <a:pPr marL="566738" lvl="1" indent="-342900"/>
            <a:r>
              <a:rPr lang="en-US" dirty="0"/>
              <a:t>Ensure Sections IRS filings are complete (EIN up to date)</a:t>
            </a:r>
          </a:p>
          <a:p>
            <a:pPr marL="566738" lvl="1" indent="-342900"/>
            <a:r>
              <a:rPr lang="en-US" dirty="0"/>
              <a:t>Maintain updated signature cards for all bank accounts</a:t>
            </a:r>
          </a:p>
          <a:p>
            <a:pPr marL="566738" lvl="1" indent="-342900"/>
            <a:r>
              <a:rPr lang="en-US" dirty="0"/>
              <a:t>Safeguard all financial documents</a:t>
            </a:r>
          </a:p>
          <a:p>
            <a:pPr marL="566738" lvl="1" indent="-342900"/>
            <a:r>
              <a:rPr lang="en-US" dirty="0"/>
              <a:t>Maintain all passwords for online banking activity</a:t>
            </a:r>
          </a:p>
          <a:p>
            <a:endParaRPr lang="en-US" dirty="0"/>
          </a:p>
          <a:p>
            <a:endParaRPr lang="en-US" dirty="0"/>
          </a:p>
        </p:txBody>
      </p:sp>
    </p:spTree>
    <p:extLst>
      <p:ext uri="{BB962C8B-B14F-4D97-AF65-F5344CB8AC3E}">
        <p14:creationId xmlns:p14="http://schemas.microsoft.com/office/powerpoint/2010/main" val="49793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D505F-4104-46D8-A726-569754C67CA7}"/>
              </a:ext>
            </a:extLst>
          </p:cNvPr>
          <p:cNvSpPr>
            <a:spLocks noGrp="1"/>
          </p:cNvSpPr>
          <p:nvPr>
            <p:ph type="title"/>
          </p:nvPr>
        </p:nvSpPr>
        <p:spPr/>
        <p:txBody>
          <a:bodyPr/>
          <a:lstStyle/>
          <a:p>
            <a:r>
              <a:rPr lang="en-US" dirty="0"/>
              <a:t>Treasurer Responsibilities (2)</a:t>
            </a:r>
          </a:p>
        </p:txBody>
      </p:sp>
      <p:sp>
        <p:nvSpPr>
          <p:cNvPr id="3" name="Content Placeholder 2">
            <a:extLst>
              <a:ext uri="{FF2B5EF4-FFF2-40B4-BE49-F238E27FC236}">
                <a16:creationId xmlns:a16="http://schemas.microsoft.com/office/drawing/2014/main" xmlns="" id="{BAD2C563-18D1-405C-8B81-B6CDE9F5C1F6}"/>
              </a:ext>
            </a:extLst>
          </p:cNvPr>
          <p:cNvSpPr>
            <a:spLocks noGrp="1"/>
          </p:cNvSpPr>
          <p:nvPr>
            <p:ph idx="1"/>
          </p:nvPr>
        </p:nvSpPr>
        <p:spPr>
          <a:xfrm>
            <a:off x="614524" y="812801"/>
            <a:ext cx="8225865" cy="5146849"/>
          </a:xfrm>
        </p:spPr>
        <p:txBody>
          <a:bodyPr>
            <a:normAutofit/>
          </a:bodyPr>
          <a:lstStyle/>
          <a:p>
            <a:r>
              <a:rPr lang="en-US" dirty="0"/>
              <a:t>Additional activities depending on the size or goals of the section:</a:t>
            </a:r>
          </a:p>
          <a:p>
            <a:pPr marL="566738" lvl="1" indent="-342900"/>
            <a:r>
              <a:rPr lang="en-US" dirty="0"/>
              <a:t>Chair or oversee the section finance committee</a:t>
            </a:r>
          </a:p>
          <a:p>
            <a:pPr marL="566738" lvl="1" indent="-342900"/>
            <a:r>
              <a:rPr lang="en-US" dirty="0"/>
              <a:t>Oversee all fundraising activities for the section</a:t>
            </a:r>
          </a:p>
          <a:p>
            <a:pPr marL="566738" lvl="1" indent="-342900"/>
            <a:r>
              <a:rPr lang="en-US" dirty="0"/>
              <a:t>Present financial reports at executive council meetings</a:t>
            </a:r>
          </a:p>
          <a:p>
            <a:pPr marL="566738" lvl="1" indent="-342900"/>
            <a:r>
              <a:rPr lang="en-US" dirty="0"/>
              <a:t>Supervise/maintain all online payment processes (PayPal, Square, Eventbrite, etc.)</a:t>
            </a:r>
          </a:p>
        </p:txBody>
      </p:sp>
    </p:spTree>
    <p:extLst>
      <p:ext uri="{BB962C8B-B14F-4D97-AF65-F5344CB8AC3E}">
        <p14:creationId xmlns:p14="http://schemas.microsoft.com/office/powerpoint/2010/main" val="414190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year in the life of a Treasurer</a:t>
            </a:r>
            <a:endParaRPr lang="en-US" dirty="0">
              <a:latin typeface="+mj-lt"/>
            </a:endParaRPr>
          </a:p>
        </p:txBody>
      </p:sp>
    </p:spTree>
    <p:extLst>
      <p:ext uri="{BB962C8B-B14F-4D97-AF65-F5344CB8AC3E}">
        <p14:creationId xmlns:p14="http://schemas.microsoft.com/office/powerpoint/2010/main" val="314444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1CD7D16-9FDD-4559-B453-9F5E283EA87B}"/>
              </a:ext>
            </a:extLst>
          </p:cNvPr>
          <p:cNvSpPr>
            <a:spLocks noGrp="1"/>
          </p:cNvSpPr>
          <p:nvPr>
            <p:ph sz="half" idx="1"/>
          </p:nvPr>
        </p:nvSpPr>
        <p:spPr/>
        <p:txBody>
          <a:bodyPr/>
          <a:lstStyle/>
          <a:p>
            <a:r>
              <a:rPr lang="en-US" dirty="0"/>
              <a:t>Professional Sections</a:t>
            </a:r>
          </a:p>
          <a:p>
            <a:pPr marL="566738" lvl="1" indent="-342900"/>
            <a:r>
              <a:rPr lang="en-US" dirty="0"/>
              <a:t>File your section’s e-postcard or 990 tax forms</a:t>
            </a:r>
          </a:p>
          <a:p>
            <a:pPr marL="854075" lvl="2" indent="-342900"/>
            <a:r>
              <a:rPr lang="en-US" b="1" dirty="0"/>
              <a:t>Due November 15th</a:t>
            </a:r>
          </a:p>
          <a:p>
            <a:pPr marL="566738" lvl="1" indent="-342900"/>
            <a:r>
              <a:rPr lang="en-US" dirty="0"/>
              <a:t>Prepare and submit the annual financial report to the Society </a:t>
            </a:r>
          </a:p>
          <a:p>
            <a:pPr marL="854075" lvl="2" indent="-342900"/>
            <a:r>
              <a:rPr lang="en-US" b="1" dirty="0"/>
              <a:t>Due July 30th</a:t>
            </a:r>
          </a:p>
        </p:txBody>
      </p:sp>
      <p:sp>
        <p:nvSpPr>
          <p:cNvPr id="7" name="Content Placeholder 6">
            <a:extLst>
              <a:ext uri="{FF2B5EF4-FFF2-40B4-BE49-F238E27FC236}">
                <a16:creationId xmlns:a16="http://schemas.microsoft.com/office/drawing/2014/main" xmlns="" id="{0169B9CB-BB69-4788-9D58-42662D5DEFCA}"/>
              </a:ext>
            </a:extLst>
          </p:cNvPr>
          <p:cNvSpPr>
            <a:spLocks noGrp="1"/>
          </p:cNvSpPr>
          <p:nvPr>
            <p:ph sz="half" idx="2"/>
          </p:nvPr>
        </p:nvSpPr>
        <p:spPr/>
        <p:txBody>
          <a:bodyPr/>
          <a:lstStyle/>
          <a:p>
            <a:r>
              <a:rPr lang="en-US" dirty="0"/>
              <a:t>Collegiate Sections</a:t>
            </a:r>
          </a:p>
          <a:p>
            <a:pPr marL="566738" lvl="1" indent="-342900"/>
            <a:r>
              <a:rPr lang="en-US" dirty="0"/>
              <a:t>Are you covered under your university’s EIN? </a:t>
            </a:r>
          </a:p>
          <a:p>
            <a:pPr marL="854075" lvl="2" indent="-342900"/>
            <a:r>
              <a:rPr lang="en-US" dirty="0"/>
              <a:t>Yes: Do not file tax forms or apply for an EIN</a:t>
            </a:r>
          </a:p>
          <a:p>
            <a:pPr marL="854075" lvl="2" indent="-342900"/>
            <a:r>
              <a:rPr lang="en-US" dirty="0"/>
              <a:t>No: File your section’s e-postcard or 990 tax form </a:t>
            </a:r>
            <a:r>
              <a:rPr lang="en-US" b="1" dirty="0"/>
              <a:t>Due November 15th</a:t>
            </a:r>
          </a:p>
          <a:p>
            <a:pPr marL="566738" lvl="1" indent="-342900"/>
            <a:r>
              <a:rPr lang="en-US" dirty="0"/>
              <a:t>Prepare and submit the annual financial report to the Society </a:t>
            </a:r>
          </a:p>
          <a:p>
            <a:pPr marL="854075" lvl="2" indent="-342900"/>
            <a:r>
              <a:rPr lang="en-US" b="1" dirty="0"/>
              <a:t>Due July 30th</a:t>
            </a:r>
          </a:p>
        </p:txBody>
      </p:sp>
      <p:sp>
        <p:nvSpPr>
          <p:cNvPr id="5" name="Title 4">
            <a:extLst>
              <a:ext uri="{FF2B5EF4-FFF2-40B4-BE49-F238E27FC236}">
                <a16:creationId xmlns:a16="http://schemas.microsoft.com/office/drawing/2014/main" xmlns="" id="{A077EE28-B2CC-4872-83B3-36405F3508E3}"/>
              </a:ext>
            </a:extLst>
          </p:cNvPr>
          <p:cNvSpPr>
            <a:spLocks noGrp="1"/>
          </p:cNvSpPr>
          <p:nvPr>
            <p:ph type="title"/>
          </p:nvPr>
        </p:nvSpPr>
        <p:spPr/>
        <p:txBody>
          <a:bodyPr/>
          <a:lstStyle/>
          <a:p>
            <a:r>
              <a:rPr lang="en-US" dirty="0"/>
              <a:t>Required Paperwork (EVERY YEAR)</a:t>
            </a:r>
          </a:p>
        </p:txBody>
      </p:sp>
      <p:sp>
        <p:nvSpPr>
          <p:cNvPr id="8" name="Round Diagonal Corner Rectangle 4">
            <a:extLst>
              <a:ext uri="{FF2B5EF4-FFF2-40B4-BE49-F238E27FC236}">
                <a16:creationId xmlns:a16="http://schemas.microsoft.com/office/drawing/2014/main" xmlns="" id="{674D8C4E-BBFE-4F5F-84EE-42E65203B129}"/>
              </a:ext>
            </a:extLst>
          </p:cNvPr>
          <p:cNvSpPr/>
          <p:nvPr/>
        </p:nvSpPr>
        <p:spPr>
          <a:xfrm>
            <a:off x="2466753" y="5220586"/>
            <a:ext cx="4234946" cy="1238795"/>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solidFill>
                  <a:sysClr val="windowText" lastClr="000000"/>
                </a:solidFill>
                <a:latin typeface="Arial" panose="020B0604020202020204" pitchFamily="34" charset="0"/>
                <a:cs typeface="Arial" panose="020B0604020202020204" pitchFamily="34" charset="0"/>
              </a:rPr>
              <a:t>Section Reports must be submitted to receive your rebates!!</a:t>
            </a:r>
          </a:p>
        </p:txBody>
      </p:sp>
    </p:spTree>
    <p:extLst>
      <p:ext uri="{BB962C8B-B14F-4D97-AF65-F5344CB8AC3E}">
        <p14:creationId xmlns:p14="http://schemas.microsoft.com/office/powerpoint/2010/main" val="225742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BAA3-BFF7-480F-8031-2C4AC6017A2F}"/>
              </a:ext>
            </a:extLst>
          </p:cNvPr>
          <p:cNvSpPr>
            <a:spLocks noGrp="1"/>
          </p:cNvSpPr>
          <p:nvPr>
            <p:ph type="title"/>
          </p:nvPr>
        </p:nvSpPr>
        <p:spPr/>
        <p:txBody>
          <a:bodyPr/>
          <a:lstStyle/>
          <a:p>
            <a:r>
              <a:rPr lang="en-US" dirty="0"/>
              <a:t>Recommended Activity Timeline</a:t>
            </a:r>
          </a:p>
        </p:txBody>
      </p:sp>
      <p:graphicFrame>
        <p:nvGraphicFramePr>
          <p:cNvPr id="3" name="Table 2">
            <a:extLst>
              <a:ext uri="{FF2B5EF4-FFF2-40B4-BE49-F238E27FC236}">
                <a16:creationId xmlns:a16="http://schemas.microsoft.com/office/drawing/2014/main" xmlns="" id="{336630F7-E429-46B0-B0E4-183D4BCC86AC}"/>
              </a:ext>
            </a:extLst>
          </p:cNvPr>
          <p:cNvGraphicFramePr>
            <a:graphicFrameLocks noGrp="1"/>
          </p:cNvGraphicFramePr>
          <p:nvPr>
            <p:extLst>
              <p:ext uri="{D42A27DB-BD31-4B8C-83A1-F6EECF244321}">
                <p14:modId xmlns:p14="http://schemas.microsoft.com/office/powerpoint/2010/main" val="3094979963"/>
              </p:ext>
            </p:extLst>
          </p:nvPr>
        </p:nvGraphicFramePr>
        <p:xfrm>
          <a:off x="795988" y="795985"/>
          <a:ext cx="8084875" cy="5155104"/>
        </p:xfrm>
        <a:graphic>
          <a:graphicData uri="http://schemas.openxmlformats.org/drawingml/2006/table">
            <a:tbl>
              <a:tblPr firstRow="1" bandRow="1">
                <a:tableStyleId>{C083E6E3-FA7D-4D7B-A595-EF9225AFEA82}</a:tableStyleId>
              </a:tblPr>
              <a:tblGrid>
                <a:gridCol w="1198190">
                  <a:extLst>
                    <a:ext uri="{9D8B030D-6E8A-4147-A177-3AD203B41FA5}">
                      <a16:colId xmlns:a16="http://schemas.microsoft.com/office/drawing/2014/main" xmlns="" val="1287212802"/>
                    </a:ext>
                  </a:extLst>
                </a:gridCol>
                <a:gridCol w="6886685">
                  <a:extLst>
                    <a:ext uri="{9D8B030D-6E8A-4147-A177-3AD203B41FA5}">
                      <a16:colId xmlns:a16="http://schemas.microsoft.com/office/drawing/2014/main" xmlns="" val="1623842476"/>
                    </a:ext>
                  </a:extLst>
                </a:gridCol>
              </a:tblGrid>
              <a:tr h="405889">
                <a:tc>
                  <a:txBody>
                    <a:bodyPr/>
                    <a:lstStyle/>
                    <a:p>
                      <a:r>
                        <a:rPr lang="en-US" b="0" dirty="0"/>
                        <a:t>Monthly</a:t>
                      </a:r>
                    </a:p>
                  </a:txBody>
                  <a:tcPr>
                    <a:lnR w="12700" cap="flat" cmpd="sng" algn="ctr">
                      <a:solidFill>
                        <a:schemeClr val="accent3">
                          <a:lumMod val="75000"/>
                        </a:schemeClr>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r>
                        <a:rPr lang="en-US" b="0" dirty="0"/>
                        <a:t>Review/Approve/Disburse funds for Reimbursement Requests/Checks</a:t>
                      </a:r>
                    </a:p>
                    <a:p>
                      <a:r>
                        <a:rPr lang="en-US" b="0" dirty="0"/>
                        <a:t>Review financial statements/trends with Executive Council/Officers</a:t>
                      </a:r>
                    </a:p>
                  </a:txBody>
                  <a:tcPr>
                    <a:lnL w="12700" cap="flat" cmpd="sng" algn="ctr">
                      <a:solidFill>
                        <a:schemeClr val="accent3">
                          <a:lumMod val="75000"/>
                        </a:schemeClr>
                      </a:solid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xmlns="" val="1674310646"/>
                  </a:ext>
                </a:extLst>
              </a:tr>
              <a:tr h="405889">
                <a:tc>
                  <a:txBody>
                    <a:bodyPr/>
                    <a:lstStyle/>
                    <a:p>
                      <a:r>
                        <a:rPr lang="en-US" b="0" dirty="0"/>
                        <a:t>July</a:t>
                      </a:r>
                    </a:p>
                  </a:txBody>
                  <a:tcPr>
                    <a:lnR w="12700" cap="flat" cmpd="sng" algn="ctr">
                      <a:solidFill>
                        <a:schemeClr val="accent3">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tc>
                  <a:txBody>
                    <a:bodyPr/>
                    <a:lstStyle/>
                    <a:p>
                      <a:r>
                        <a:rPr lang="en-US" b="0" dirty="0"/>
                        <a:t>Transition with Previous Treasurer and Complete Annual Financial Report</a:t>
                      </a:r>
                    </a:p>
                    <a:p>
                      <a:r>
                        <a:rPr lang="en-US" b="0" dirty="0"/>
                        <a:t>Transfer accounts to incoming President/Treasurer</a:t>
                      </a:r>
                    </a:p>
                  </a:txBody>
                  <a:tcPr>
                    <a:lnL w="12700" cap="flat" cmpd="sng" algn="ctr">
                      <a:solidFill>
                        <a:schemeClr val="accent3">
                          <a:lumMod val="75000"/>
                        </a:schemeClr>
                      </a:solidFill>
                      <a:prstDash val="solid"/>
                      <a:round/>
                      <a:headEnd type="none" w="med" len="med"/>
                      <a:tailEnd type="none" w="med" len="med"/>
                    </a:lnL>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xmlns="" val="4032388198"/>
                  </a:ext>
                </a:extLst>
              </a:tr>
              <a:tr h="0">
                <a:tc>
                  <a:txBody>
                    <a:bodyPr/>
                    <a:lstStyle/>
                    <a:p>
                      <a:r>
                        <a:rPr lang="en-US" dirty="0"/>
                        <a:t>July-Aug</a:t>
                      </a:r>
                    </a:p>
                  </a:txBody>
                  <a:tcPr>
                    <a:lnR w="12700" cap="flat" cmpd="sng" algn="ctr">
                      <a:solidFill>
                        <a:schemeClr val="accent3">
                          <a:lumMod val="75000"/>
                        </a:schemeClr>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dirty="0"/>
                        <a:t>Solicit Officer and Committee Chair Input to Prepare/Approve Annual Budget</a:t>
                      </a:r>
                    </a:p>
                  </a:txBody>
                  <a:tcPr>
                    <a:lnL w="12700" cap="flat" cmpd="sng" algn="ctr">
                      <a:solidFill>
                        <a:schemeClr val="accent3">
                          <a:lumMod val="75000"/>
                        </a:schemeClr>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xmlns="" val="95338460"/>
                  </a:ext>
                </a:extLst>
              </a:tr>
              <a:tr h="438208">
                <a:tc>
                  <a:txBody>
                    <a:bodyPr/>
                    <a:lstStyle/>
                    <a:p>
                      <a:r>
                        <a:rPr lang="en-US" dirty="0"/>
                        <a:t>Aug-Sept</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Review/Approve Section Finance Policy</a:t>
                      </a:r>
                    </a:p>
                    <a:p>
                      <a:r>
                        <a:rPr lang="en-US" dirty="0"/>
                        <a:t>Review/Approve Section Travel Grant Policy (if needed)</a:t>
                      </a:r>
                    </a:p>
                    <a:p>
                      <a:r>
                        <a:rPr lang="en-US" dirty="0"/>
                        <a:t>Submit IRS Filing (if applicable)</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3253646497"/>
                  </a:ext>
                </a:extLst>
              </a:tr>
              <a:tr h="438208">
                <a:tc>
                  <a:txBody>
                    <a:bodyPr/>
                    <a:lstStyle/>
                    <a:p>
                      <a:r>
                        <a:rPr lang="en-US" dirty="0"/>
                        <a:t>Sept-Oct</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At least one month before the SWE Annual conference or other eligible events, announce travel grant recipients</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263236674"/>
                  </a:ext>
                </a:extLst>
              </a:tr>
              <a:tr h="438208">
                <a:tc>
                  <a:txBody>
                    <a:bodyPr/>
                    <a:lstStyle/>
                    <a:p>
                      <a:r>
                        <a:rPr lang="en-US" dirty="0"/>
                        <a:t>Oct</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Attend SWE Annual Conference</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366331742"/>
                  </a:ext>
                </a:extLst>
              </a:tr>
              <a:tr h="438208">
                <a:tc>
                  <a:txBody>
                    <a:bodyPr/>
                    <a:lstStyle/>
                    <a:p>
                      <a:r>
                        <a:rPr lang="en-US" dirty="0"/>
                        <a:t>Jan-Feb</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At least one month before SWE </a:t>
                      </a:r>
                      <a:r>
                        <a:rPr lang="en-US" dirty="0" err="1"/>
                        <a:t>WELocal</a:t>
                      </a:r>
                      <a:r>
                        <a:rPr lang="en-US" dirty="0"/>
                        <a:t> conference announce travel grant recipients</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950350679"/>
                  </a:ext>
                </a:extLst>
              </a:tr>
              <a:tr h="438208">
                <a:tc>
                  <a:txBody>
                    <a:bodyPr/>
                    <a:lstStyle/>
                    <a:p>
                      <a:r>
                        <a:rPr lang="en-US" dirty="0"/>
                        <a:t>Apr-May</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Solicit incoming officers for input to next years budget as they transition</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3784198684"/>
                  </a:ext>
                </a:extLst>
              </a:tr>
              <a:tr h="438208">
                <a:tc>
                  <a:txBody>
                    <a:bodyPr/>
                    <a:lstStyle/>
                    <a:p>
                      <a:r>
                        <a:rPr lang="en-US" dirty="0"/>
                        <a:t>May-June</a:t>
                      </a:r>
                    </a:p>
                  </a:txBody>
                  <a:tcPr>
                    <a:lnR w="12700" cap="flat" cmpd="sng" algn="ctr">
                      <a:solidFill>
                        <a:schemeClr val="accent3">
                          <a:lumMod val="75000"/>
                        </a:schemeClr>
                      </a:solidFill>
                      <a:prstDash val="solid"/>
                      <a:round/>
                      <a:headEnd type="none" w="med" len="med"/>
                      <a:tailEnd type="none" w="med" len="med"/>
                    </a:lnR>
                  </a:tcPr>
                </a:tc>
                <a:tc>
                  <a:txBody>
                    <a:bodyPr/>
                    <a:lstStyle/>
                    <a:p>
                      <a:r>
                        <a:rPr lang="en-US" dirty="0"/>
                        <a:t>Set final reimbursement request date and disburse final checks</a:t>
                      </a:r>
                    </a:p>
                  </a:txBody>
                  <a:tcPr>
                    <a:lnL w="12700" cap="flat" cmpd="sng" algn="ctr">
                      <a:solidFill>
                        <a:schemeClr val="accent3">
                          <a:lumMod val="75000"/>
                        </a:schemeClr>
                      </a:solidFill>
                      <a:prstDash val="solid"/>
                      <a:round/>
                      <a:headEnd type="none" w="med" len="med"/>
                      <a:tailEnd type="none" w="med" len="med"/>
                    </a:lnL>
                  </a:tcPr>
                </a:tc>
                <a:extLst>
                  <a:ext uri="{0D108BD9-81ED-4DB2-BD59-A6C34878D82A}">
                    <a16:rowId xmlns:a16="http://schemas.microsoft.com/office/drawing/2014/main" xmlns="" val="2328239373"/>
                  </a:ext>
                </a:extLst>
              </a:tr>
            </a:tbl>
          </a:graphicData>
        </a:graphic>
      </p:graphicFrame>
    </p:spTree>
    <p:extLst>
      <p:ext uri="{BB962C8B-B14F-4D97-AF65-F5344CB8AC3E}">
        <p14:creationId xmlns:p14="http://schemas.microsoft.com/office/powerpoint/2010/main" val="163673457"/>
      </p:ext>
    </p:extLst>
  </p:cSld>
  <p:clrMapOvr>
    <a:masterClrMapping/>
  </p:clrMapOvr>
</p:sld>
</file>

<file path=ppt/theme/theme1.xml><?xml version="1.0" encoding="utf-8"?>
<a:theme xmlns:a="http://schemas.openxmlformats.org/drawingml/2006/main" name="NEW _SWE_PowerPoint_Template 1_06_16_15">
  <a:themeElements>
    <a:clrScheme name="SWE Theme 1">
      <a:dk1>
        <a:srgbClr val="575072"/>
      </a:dk1>
      <a:lt1>
        <a:sysClr val="window" lastClr="FFFFFF"/>
      </a:lt1>
      <a:dk2>
        <a:srgbClr val="DCC554"/>
      </a:dk2>
      <a:lt2>
        <a:srgbClr val="999799"/>
      </a:lt2>
      <a:accent1>
        <a:srgbClr val="554F6F"/>
      </a:accent1>
      <a:accent2>
        <a:srgbClr val="999799"/>
      </a:accent2>
      <a:accent3>
        <a:srgbClr val="D4BB43"/>
      </a:accent3>
      <a:accent4>
        <a:srgbClr val="575072"/>
      </a:accent4>
      <a:accent5>
        <a:srgbClr val="999799"/>
      </a:accent5>
      <a:accent6>
        <a:srgbClr val="FFFFFF"/>
      </a:accent6>
      <a:hlink>
        <a:srgbClr val="575171"/>
      </a:hlink>
      <a:folHlink>
        <a:srgbClr val="D4BB43"/>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TotalTime>
  <Words>1401</Words>
  <Application>Microsoft Office PowerPoint</Application>
  <PresentationFormat>On-screen Show (4:3)</PresentationFormat>
  <Paragraphs>175</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Arial Narrow</vt:lpstr>
      <vt:lpstr>Calibri</vt:lpstr>
      <vt:lpstr>Courier New</vt:lpstr>
      <vt:lpstr>Lucida Grande</vt:lpstr>
      <vt:lpstr>NEW _SWE_PowerPoint_Template 1_06_16_15</vt:lpstr>
      <vt:lpstr>Treasure Roles and Responsibilities Society Finance Committee</vt:lpstr>
      <vt:lpstr>Objectives</vt:lpstr>
      <vt:lpstr>Table of Contents</vt:lpstr>
      <vt:lpstr>Treasurer Responsibilities</vt:lpstr>
      <vt:lpstr>Treasurer Responsibilities</vt:lpstr>
      <vt:lpstr>Treasurer Responsibilities (2)</vt:lpstr>
      <vt:lpstr>A year in the life of a Treasurer</vt:lpstr>
      <vt:lpstr>Required Paperwork (EVERY YEAR)</vt:lpstr>
      <vt:lpstr>Recommended Activity Timeline</vt:lpstr>
      <vt:lpstr>Section Specific Activities Timeline</vt:lpstr>
      <vt:lpstr>A Note About Federal Taxes and the IRS</vt:lpstr>
      <vt:lpstr>Required Documentation</vt:lpstr>
      <vt:lpstr>Treasurer Documentation </vt:lpstr>
      <vt:lpstr>Treasurer Documentation (2)</vt:lpstr>
      <vt:lpstr>Direct Deposit for Section Rebates</vt:lpstr>
      <vt:lpstr>Year End Activities</vt:lpstr>
      <vt:lpstr>End of Year Transitions (1)</vt:lpstr>
      <vt:lpstr>End of Year Transitions (2)</vt:lpstr>
      <vt:lpstr>Example Forms</vt:lpstr>
      <vt:lpstr>Budget Template</vt:lpstr>
      <vt:lpstr>Budget / Actuals</vt:lpstr>
      <vt:lpstr>Account Ledger</vt:lpstr>
      <vt:lpstr>Financial Report Forms - Invoice</vt:lpstr>
      <vt:lpstr>Financial Report Forms - Reimbursements</vt:lpstr>
      <vt:lpstr>Financial Report Forms – Monthly Report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Seekings</dc:creator>
  <cp:lastModifiedBy>Lindsey R McKenzie</cp:lastModifiedBy>
  <cp:revision>45</cp:revision>
  <dcterms:created xsi:type="dcterms:W3CDTF">2015-05-06T12:50:49Z</dcterms:created>
  <dcterms:modified xsi:type="dcterms:W3CDTF">2020-04-28T21:21:34Z</dcterms:modified>
</cp:coreProperties>
</file>